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p:restoredTop sz="60517" autoAdjust="0"/>
  </p:normalViewPr>
  <p:slideViewPr>
    <p:cSldViewPr>
      <p:cViewPr varScale="1">
        <p:scale>
          <a:sx n="57" d="100"/>
          <a:sy n="57" d="100"/>
        </p:scale>
        <p:origin x="295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25A783-834F-4E9B-A498-8DAF538C392D}" type="datetimeFigureOut">
              <a:rPr lang="ru-RU" smtClean="0"/>
              <a:t>23.04.2020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BD63A5-EE83-4CC8-B112-81EE950C1F4B}"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По словам главы ВОЗ, чтобы после снятия карантина не столкнуться с возвращением эпидемии, необходимо выполнить ряд условий. Среди них массовое тестирование и подготовка медицинского персонала. Не менее важна и мобилизация властей. К сожалению, далеко не все эти меры легко выполнить.</a:t>
            </a:r>
          </a:p>
          <a:p>
            <a:endParaRPr lang="he-IL"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According to the head of WHO, in order to not face the return of the epidemic after quarantine removal, a number of conditions must be met. Among them are mass testing and training of medical personnel. Equally important is the mobilization of authorities. Unfortunately, not all of these measures are easy to perform.</a:t>
            </a:r>
            <a:endParaRPr lang="ru-RU" dirty="0"/>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ru-RU" sz="1200" kern="1200" dirty="0">
                <a:solidFill>
                  <a:schemeClr val="tx1"/>
                </a:solidFill>
                <a:latin typeface="+mn-lt"/>
                <a:ea typeface="+mn-ea"/>
                <a:cs typeface="+mn-cs"/>
              </a:rPr>
              <a:t>Появление COVID-19 поставило перед специалистами здравоохранения задачи, связанные с быстрой диагностикой и оказанием медицинской помощи больным. В настоящее время сведения об эпидемиологии, клинических особенностях, профилактике и лечении этого заболевания ограничены.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Организация работы системы здравоохранения в таких условиях потребует немедленной централизации управления на уровне Минздрава, в том числе подчинения службы санитарно-эпидемиологического надзора Минздраву, перевода ключевых главных внештатных специалистов на работу в штат Минздрава с наделением их полномочиями и ответственностью управлять ситуацией в регионах, как это было в Советское время. Потребуется также перевод финансирования медицинских организаций на смету.</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Такие страны как Израиль, Южная Корея и Сингапур, благодаря централизованной вертикали управления здравоохранением, в том числе над санитарно-эпидемиологической службой, смогли добиться существенных успехов в борьбе с эпидемией нового коронавируса. По сравнению с Европейскими странами у них в разы меньше число зараженных пациентов на миллион населения, соответственно меньше летальность</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Провести мобилизацию всех ресурсов реанимационной службы, в том числе частной медицины, а именно: учет всей наркозно-дыхательной аппаратуры, мониторов, инфузоматов, а также специалистов анестезиологов-реаниматологов, в том числе тех, кто ранее работал по данной специальности. Организовать систему ускоренной переподготовки специалистов по анестезиологии-реанимации из числа врачей других специальностей (в том числе тех, кто ранее работал по этой специальности) и уже сегодня начать их обучение непосредственно под надзором опытных специалистов.</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Организовать аналитическую группу  для проведения прогнозных расчетов скорости распространения и масштабов эпидемии, чтобы спланировать число дополнительных госпитализаций. Развернуть в соответствии с этими прогнозами дополнительные коечные мощности на уже имеющихся площадях (</a:t>
            </a:r>
            <a:r>
              <a:rPr lang="ru-RU" sz="1200" kern="1200" dirty="0" err="1">
                <a:solidFill>
                  <a:schemeClr val="tx1"/>
                </a:solidFill>
                <a:latin typeface="+mn-lt"/>
                <a:ea typeface="+mn-ea"/>
                <a:cs typeface="+mn-cs"/>
              </a:rPr>
              <a:t>поскольк</a:t>
            </a:r>
            <a:r>
              <a:rPr lang="he-IL" sz="1200" kern="1200" dirty="0">
                <a:solidFill>
                  <a:schemeClr val="tx1"/>
                </a:solidFill>
                <a:latin typeface="+mn-lt"/>
                <a:ea typeface="+mn-ea"/>
                <a:cs typeface="+mn-cs"/>
              </a:rPr>
              <a:t>.</a:t>
            </a:r>
            <a:r>
              <a:rPr lang="ru-RU" sz="1200" kern="1200" dirty="0">
                <a:solidFill>
                  <a:schemeClr val="tx1"/>
                </a:solidFill>
                <a:latin typeface="+mn-lt"/>
                <a:ea typeface="+mn-ea"/>
                <a:cs typeface="+mn-cs"/>
              </a:rPr>
              <a:t>у на строительство новых коечных мощностей мало времени). Это позволит сконцентрировать необходимые ресурсы в тех регионах, где в данный момент имеется самая высокая потребность</a:t>
            </a:r>
            <a:r>
              <a:rPr lang="he-IL"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Там, где это оправданно, отменить плановые госпитализации в стационары. Однако, следует иметь в виду, что число экстренных госпитализаций, не связанных с эпидемией и которые нельзя будет отложить, составляет в среднем половину от всех обычных госпитализаций или 1,3 млн. пациентов в месяц. И эти пациенты должны получить адекватную медицинскую помощь. Максимально увеличить охват населения тестированием на наличие инфекции нового коронавируса с последующей изоляцией граждан при его выявлении.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Предусмотреть дополнительные средства на оплату труда медицинских работников – дополнительно минимум 100% за работу в особых условиях, как это сделано для сотрудников Росгвардии. Сегодня проектом Постановления Правительства (о стимулирующих выплатах медицинским работникам в связи с работой в особых условиях по борьбе с коронавирусом) предусмотрено дополнительно только 50% в среднем от ежемесячной оплаты труда, что крайне недостаточно за интенсивный и опасный для жизни и здоровья труд. Для справки: в Китае на настоящий момент от коронавируса заболело 3000 врачей, из них 22 погибло, в Италии погибло более 40 врачей. Для этого на 3 месяца потребуется не менее 200 млрд, а не 10,2 млрд руб., как предусмотрено. Эти средства должны быть выделены в федеральном бюджете и поэтапно направляться в регионы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advent of COVID-19 posed challenges for healthcare professionals related to rapid diagnosis and the provision of medical care to patients. Currently, information on the epidemiology, clinical features, prevention and treatment of this disease is limited.</a:t>
            </a:r>
            <a:endParaRPr lang="ru-RU" sz="1200" kern="1200" dirty="0">
              <a:solidFill>
                <a:schemeClr val="tx1"/>
              </a:solidFill>
              <a:latin typeface="+mn-lt"/>
              <a:ea typeface="+mn-ea"/>
              <a:cs typeface="+mn-cs"/>
            </a:endParaRPr>
          </a:p>
          <a:p>
            <a:r>
              <a:rPr lang="en-GB" dirty="0"/>
              <a:t>Organizing the work of the health system in such conditions will require immediate centralization of management at the Ministry of Health, including subordinating the sanitary and epidemiological surveillance service to the Ministry of Health, transferring key freelance specialists to work in the state of the Ministry of Health with the authority and responsibility to manage the situation in the regions, as it was in Soviet times. It will also require the transfer of financing of medical organizations to the budget.</a:t>
            </a:r>
            <a:endParaRPr lang="he-IL" dirty="0"/>
          </a:p>
          <a:p>
            <a:r>
              <a:rPr lang="en-GB" dirty="0"/>
              <a:t>Countries such as Israel, South Korea and Singapore, thanks to the centralized vertical of healthcare management, including over the sanitary and epidemiological service, were able to achieve significant success in combating the epidemic of the new coronavirus. Compared with European countries, they have much less infected patients per million people, respectively, less mortality.</a:t>
            </a:r>
          </a:p>
          <a:p>
            <a:r>
              <a:rPr lang="en-GB" dirty="0"/>
              <a:t>To mobilize all the resources of the resuscitation service, including private medicine, namely: accounting for all anaesthesia and respiratory equipment, monitors, infusion pumps, as well as specialists in anaesthesiologists and resuscitators, including those who previously worked in this specialty. To organize a system of accelerated retraining of specialists in anaesthesiology and intensive care from among doctors of other specialties (including those who previously worked in this specialty) and already today begin their training directly under the supervision of experienced specialists.</a:t>
            </a:r>
          </a:p>
          <a:p>
            <a:r>
              <a:rPr lang="en-GB" dirty="0"/>
              <a:t>Organize an analytical group to make predictive calculations of the spread and epidemic, in order to plan the number of additional hospitalizations. Expand in accordance with these forecasts additional bed capacities in existing areas (since there is little time to build new bed capacities). This will allow to concentrate the necessary resources in those regions where there is currently the highest demand.</a:t>
            </a:r>
          </a:p>
          <a:p>
            <a:r>
              <a:rPr lang="en-GB" dirty="0"/>
              <a:t>Where justified, cancel planned hospitalization in hospitals. However, it should be kept in mind that the number of emergency hospitalizations not related to the epidemic and which cannot be delayed is on average half of all regular hospitalizations or 1.3 million patients per month. And these patients should receive adequate medical care. Maximize the coverage of the population by testing for the presence of the new coronavirus infection, followed by isolation of citizens when it is detected.</a:t>
            </a:r>
          </a:p>
          <a:p>
            <a:r>
              <a:rPr lang="en-GB" dirty="0"/>
              <a:t>Provide additional funds for the payment for medical workers - an additional minimum of 100% for work in special conditions, as is done for </a:t>
            </a:r>
            <a:r>
              <a:rPr lang="en-GB" dirty="0" err="1"/>
              <a:t>Rosguard</a:t>
            </a:r>
            <a:r>
              <a:rPr lang="en-GB" dirty="0"/>
              <a:t> employees. Today, the draft Government Decree (on incentive payments to medical workers in connection with work in special conditions to combat coronavirus) provides an additional 50% on average of monthly wages, which is extremely insufficient for intensive and dangerous work for life and health.</a:t>
            </a:r>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Иногда возникает впечатление, что у медиков здравого смысла больше, чем у типичных HR профессионалов. Попытаемся провести аналогии работы с людьми медиков и HR. </a:t>
            </a:r>
          </a:p>
          <a:p>
            <a:r>
              <a:rPr lang="ru-RU" dirty="0"/>
              <a:t>1-</a:t>
            </a:r>
            <a:r>
              <a:rPr lang="ru-RU" sz="1200" kern="1200" dirty="0">
                <a:solidFill>
                  <a:schemeClr val="tx1"/>
                </a:solidFill>
                <a:latin typeface="+mn-lt"/>
                <a:ea typeface="+mn-ea"/>
                <a:cs typeface="+mn-cs"/>
              </a:rPr>
              <a:t>Без профиля требований для каждой конкретной должности такая оценка была бы подобна медицинским анализам без идеальных медицинских нормативов для здорового человека. Любая оценка сотрудника должна сопровождаться «парой» в виде требований к его должности или роли. </a:t>
            </a:r>
          </a:p>
          <a:p>
            <a:r>
              <a:rPr lang="ru-RU" sz="1200" kern="1200" dirty="0">
                <a:solidFill>
                  <a:schemeClr val="tx1"/>
                </a:solidFill>
                <a:latin typeface="+mn-lt"/>
                <a:ea typeface="+mn-ea"/>
                <a:cs typeface="+mn-cs"/>
              </a:rPr>
              <a:t>2-Единственный набор компетенций для всех должностей или даже для их группы ведет к невозможности внятной разработки планов развития, отбора и, собственно, бесполезности последующей оценки. Каждая должность должна иметь собственный уникальный набор личностных требований, поскольку имеет уникальный набор функций.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3-Слишком обобщенные требования бесполезны , например: «коммуникация», «лидерство», «профессионализм». Каждое из этих понятий можно и нужно разделить на составляющие, чем «мельче», тем лучше. Вместо «высокая температура тела» (общий симптом) — «красное горло+жидкие сопли из носа». Вместо изобретения «собственного» для организации списка психологических требований, лучше пользоваться уже готовыми профессиональными словарями компетенций/требований, не доверять его составление дилетантам. Разработка понятийного аппарата доступна только высокоуровневым профессионалам.</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4-Оценка единичных компетенций (5-10 штук) подобна фотографии с низким разрешением — ведет к размыванию фокуса при составлении и реализации ИПР (индивидуального плана развития). 3D компьютерная томограмма в разы понятнее плоского 2D рентгена.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5-Обучение и развитие личностных компетенций человека невозможно без его личного согласия/мотивации. Подход «оценить компетенции — выписать заочно ИПР — заставить выполнить» 100% не сработает.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6-ИПР (индивидуальный план развития) без глубокой точной личностной оценки приводит ИБД (имитация бурной деятельности), к поверхностности, подобно диагнозу без анализов.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7-Обучение должно стыковаться с критериями оценки подобно рецепту в аптеку с диагнозом. Обучение без явной цели вредно для организации. Вы тратите бездарно деньги на обучение. Дорогое рабочее время на обучение. Куете кадры для своих конкурентов.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Sometimes it seems that physicians have more common sense than typical HR professionals. Let's try to draw analogies of working with doctors and HR people.</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1-Without a profile of requirements for each specific position, such an assessment would be similar to medical tests without ideal medical standards for a healthy person. Any assessment of the employee must be accompanied by a “couple” in the form of requirements for his position or role.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2-The only set of competencies for all posts or even for their group leads to the impossibility of clearly developing development plans, selection and, in fact, the futility of a subsequent evaluation. Each position should have its own unique set of personal requirements, since it has a unique set of functions.</a:t>
            </a:r>
            <a:endParaRPr lang="ru-RU"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3-Too generalized requirements are useless, for example: "communication", "leadership", "professionalism". Each of these concepts can and should be divided into components, the “smaller” the better. Instead of “high body temperature” (a common symptom) - “red throat + runny nose snot”. Instead of inventing “your own” to organize a list of psychological requirements, it is better to use ready-made professional dictionaries of competencies / requirements, not to trust its compilation to amateurs. Development of a conceptual framework is available only to high-level professionals.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4-Assessment of individual competencies (5-10 pieces) is similar to a low-resolution photo - it leads to blurring the focus in the preparation and implementation of  an individual development plan. A 3D computed tomogram is much clearer than a flat 2D X-ray.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5-Training and development of a person’s personal competencies is impossible without his personal consent /motivation. The approach “assess competencies - write out in absentia </a:t>
            </a:r>
            <a:r>
              <a:rPr lang="he-IL" sz="1200" kern="1200" dirty="0">
                <a:solidFill>
                  <a:schemeClr val="tx1"/>
                </a:solidFill>
                <a:latin typeface="+mn-lt"/>
                <a:ea typeface="+mn-ea"/>
                <a:cs typeface="+mn-cs"/>
              </a:rPr>
              <a:t>„</a:t>
            </a:r>
            <a:r>
              <a:rPr lang="en-GB" sz="1200" kern="1200" dirty="0">
                <a:solidFill>
                  <a:schemeClr val="tx1"/>
                </a:solidFill>
                <a:latin typeface="+mn-lt"/>
                <a:ea typeface="+mn-ea"/>
                <a:cs typeface="+mn-cs"/>
              </a:rPr>
              <a:t>IDP” - make it complete" 100% will not work.</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6-IDP (individual development plan) without a deep accurate personal assessment leads the IUD (imitation of violent activity) to superficiality, like a diagnosis without analysis.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7-Training should fit into the evaluation criteria like a prescription in a pharmacy with a diagnosis. Learning without an explicit purpose is bad for the organization. You spend mediocre money on training. </a:t>
            </a:r>
            <a:endParaRPr lang="ru-RU" sz="1200" kern="1200" dirty="0">
              <a:solidFill>
                <a:schemeClr val="tx1"/>
              </a:solidFill>
              <a:latin typeface="+mn-lt"/>
              <a:ea typeface="+mn-ea"/>
              <a:cs typeface="+mn-cs"/>
            </a:endParaRPr>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Сразу</a:t>
            </a:r>
            <a:r>
              <a:rPr lang="en-GB" sz="1200" kern="1200" dirty="0">
                <a:solidFill>
                  <a:schemeClr val="tx1"/>
                </a:solidFill>
                <a:latin typeface="+mn-lt"/>
                <a:ea typeface="+mn-ea"/>
                <a:cs typeface="+mn-cs"/>
              </a:rPr>
              <a:t> </a:t>
            </a:r>
            <a:r>
              <a:rPr lang="ru-RU" sz="1200" kern="1200" dirty="0" err="1">
                <a:solidFill>
                  <a:schemeClr val="tx1"/>
                </a:solidFill>
                <a:latin typeface="+mn-lt"/>
                <a:ea typeface="+mn-ea"/>
                <a:cs typeface="+mn-cs"/>
              </a:rPr>
              <a:t>Соговорюсь</a:t>
            </a:r>
            <a:r>
              <a:rPr lang="ru-RU" sz="1200" kern="1200" dirty="0">
                <a:solidFill>
                  <a:schemeClr val="tx1"/>
                </a:solidFill>
                <a:latin typeface="+mn-lt"/>
                <a:ea typeface="+mn-ea"/>
                <a:cs typeface="+mn-cs"/>
              </a:rPr>
              <a:t>, я не паникую и паники не нагоняю!  </a:t>
            </a:r>
          </a:p>
          <a:p>
            <a:r>
              <a:rPr lang="ru-RU" sz="1200" kern="1200" dirty="0">
                <a:solidFill>
                  <a:schemeClr val="tx1"/>
                </a:solidFill>
                <a:latin typeface="+mn-lt"/>
                <a:ea typeface="+mn-ea"/>
                <a:cs typeface="+mn-cs"/>
              </a:rPr>
              <a:t>1-Люди, вы совсем идиоты? Для вас деньги важнее здоровья, важнее жизни? Неужели вы как-то сможете помочь своей семье после того как умрете? Разве заработанная тысяча рублей сделает вас более живым и здоровым? </a:t>
            </a:r>
          </a:p>
          <a:p>
            <a:r>
              <a:rPr lang="ru-RU" sz="1200" kern="1200" dirty="0">
                <a:solidFill>
                  <a:schemeClr val="tx1"/>
                </a:solidFill>
                <a:latin typeface="+mn-lt"/>
                <a:ea typeface="+mn-ea"/>
                <a:cs typeface="+mn-cs"/>
              </a:rPr>
              <a:t>2-При постоянном увеличении продолжительности жизни увеличивается количество нетрудоспособного населения. Плюс постоянно уменьшается качество генетического материала (инвалиды с рождения и прочее). Медицинские расходы растут по экспоненте. Чтобы компенсировать этот эффект нужно: </a:t>
            </a:r>
          </a:p>
          <a:p>
            <a:r>
              <a:rPr lang="ru-RU" sz="1200" kern="1200" dirty="0">
                <a:solidFill>
                  <a:schemeClr val="tx1"/>
                </a:solidFill>
                <a:latin typeface="+mn-lt"/>
                <a:ea typeface="+mn-ea"/>
                <a:cs typeface="+mn-cs"/>
              </a:rPr>
              <a:t>1. Увеличивать население. </a:t>
            </a:r>
          </a:p>
          <a:p>
            <a:r>
              <a:rPr lang="ru-RU" sz="1200" kern="1200" dirty="0">
                <a:solidFill>
                  <a:schemeClr val="tx1"/>
                </a:solidFill>
                <a:latin typeface="+mn-lt"/>
                <a:ea typeface="+mn-ea"/>
                <a:cs typeface="+mn-cs"/>
              </a:rPr>
              <a:t>2. Увеличивать производительность труда </a:t>
            </a:r>
          </a:p>
          <a:p>
            <a:r>
              <a:rPr lang="ru-RU" sz="1200" kern="1200" dirty="0">
                <a:solidFill>
                  <a:schemeClr val="tx1"/>
                </a:solidFill>
                <a:latin typeface="+mn-lt"/>
                <a:ea typeface="+mn-ea"/>
                <a:cs typeface="+mn-cs"/>
              </a:rPr>
              <a:t>3. Изобретать способы уничтожения неработоспособного населения.  </a:t>
            </a:r>
          </a:p>
          <a:p>
            <a:r>
              <a:rPr lang="ru-RU" sz="1200" kern="1200" dirty="0">
                <a:solidFill>
                  <a:schemeClr val="tx1"/>
                </a:solidFill>
                <a:latin typeface="+mn-lt"/>
                <a:ea typeface="+mn-ea"/>
                <a:cs typeface="+mn-cs"/>
              </a:rPr>
              <a:t>Третий вариант не подходит из-за морали. Поэтому комбинируются первые два.</a:t>
            </a:r>
          </a:p>
          <a:p>
            <a:r>
              <a:rPr lang="ru-RU" dirty="0"/>
              <a:t>3-</a:t>
            </a:r>
            <a:r>
              <a:rPr lang="ru-RU" sz="1200" kern="1200" dirty="0">
                <a:solidFill>
                  <a:schemeClr val="tx1"/>
                </a:solidFill>
                <a:latin typeface="+mn-lt"/>
                <a:ea typeface="+mn-ea"/>
                <a:cs typeface="+mn-cs"/>
              </a:rPr>
              <a:t>Интеллект - величина постоянная, а население растёт. Поэтому неравномерное распределение интеллектуальной мощности человечества приводит к летальным исходам из за глупости отдельных индивидов. Например-Трамп</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4-</a:t>
            </a:r>
            <a:r>
              <a:rPr lang="ru-RU" sz="1200" kern="1200" dirty="0">
                <a:solidFill>
                  <a:schemeClr val="tx1"/>
                </a:solidFill>
                <a:latin typeface="+mn-lt"/>
                <a:ea typeface="+mn-ea"/>
                <a:cs typeface="+mn-cs"/>
              </a:rPr>
              <a:t>Что сделало общество для самих врачей, чтобы теперь требовать от них героизма? Как известно, героизм одних, зачастую, является следствием ошибок и просчётов других. Наши власти, сколько бы они не хвалили себя, допустили ряд важных, принципиальных и даже стратегических ошибок в области организации здравоохранения и противоэпидемических мероприятий.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Перечислять можно долго. Это в первую очередь развал отечественной медицины, апофеозом которого стала проводимая уже несколько лет так называемая “оптимизация здравоохранения”.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Развал санитарно-эпидемиологической службы (как бы не хвалились мы тем, что в других странах ещё хуже). Это неправильные с точки зрения эпидемиологии поступки властей, не обеспечивших изоляцию от трапа самолёта всех пребывающих в страну из-за рубежа.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Профессионализм – жёсткая штука. И в медицине особенно. Решения организаторами здравоохранения и чиновниками принимаются хаотично, я бы даже сказал, истерично. И совершено очевидно, что без всякого плана. </a:t>
            </a:r>
          </a:p>
          <a:p>
            <a:r>
              <a:rPr lang="ru-RU" sz="1200" kern="1200" dirty="0">
                <a:solidFill>
                  <a:schemeClr val="tx1"/>
                </a:solidFill>
                <a:latin typeface="+mn-lt"/>
                <a:ea typeface="+mn-ea"/>
                <a:cs typeface="+mn-cs"/>
              </a:rPr>
              <a:t>Общество опустило социальный статус врача “ниже плинтуса”. Это привело к активному оттоку кадров из неё и нарастающему кадровому дефициту, местами перерастающему уже в кадровую катастрофу. Причём не в экстремальных условиях эпидемии, а в самых обычных. Кадровая убыль превышает приток молодых специалистов. Что, в свою очередь, привело к эффекту старения кадров; сегодня четверть врачей и треть медсестёр предпенсионного и пенсионного возраста.</a:t>
            </a:r>
          </a:p>
          <a:p>
            <a:r>
              <a:rPr lang="ru-RU" sz="1200" kern="1200" dirty="0">
                <a:solidFill>
                  <a:schemeClr val="tx1"/>
                </a:solidFill>
                <a:latin typeface="+mn-lt"/>
                <a:ea typeface="+mn-ea"/>
                <a:cs typeface="+mn-cs"/>
              </a:rPr>
              <a:t> </a:t>
            </a:r>
          </a:p>
          <a:p>
            <a:r>
              <a:rPr lang="ru-RU" sz="1200" kern="1200" dirty="0">
                <a:solidFill>
                  <a:schemeClr val="tx1"/>
                </a:solidFill>
                <a:latin typeface="+mn-lt"/>
                <a:ea typeface="+mn-ea"/>
                <a:cs typeface="+mn-cs"/>
              </a:rPr>
              <a:t>Ну и медицина никогда не была “оздоровительной” профессией; уровень здоровья медработников в среднем ниже, чем у населения.</a:t>
            </a:r>
          </a:p>
          <a:p>
            <a:r>
              <a:rPr lang="ru-RU" sz="1200" kern="1200" dirty="0">
                <a:solidFill>
                  <a:schemeClr val="tx1"/>
                </a:solidFill>
                <a:latin typeface="+mn-lt"/>
                <a:ea typeface="+mn-ea"/>
                <a:cs typeface="+mn-cs"/>
              </a:rPr>
              <a:t>Во время войны врач был первый, кого защищали и спасали остальные бойцы, даже ценой своей жизни. Потому, что без врача умрут многие.</a:t>
            </a:r>
          </a:p>
          <a:p>
            <a:r>
              <a:rPr lang="ru-RU" sz="1200" kern="1200" dirty="0">
                <a:solidFill>
                  <a:schemeClr val="tx1"/>
                </a:solidFill>
                <a:latin typeface="+mn-lt"/>
                <a:ea typeface="+mn-ea"/>
                <a:cs typeface="+mn-cs"/>
              </a:rPr>
              <a:t>И было разумно и правильно пожертвовать малым числом рядовых солдат ради спасения врача, который спасёт и вернёт в строй многих.</a:t>
            </a:r>
          </a:p>
          <a:p>
            <a:r>
              <a:rPr lang="ru-RU" sz="1200" kern="1200" dirty="0">
                <a:solidFill>
                  <a:schemeClr val="tx1"/>
                </a:solidFill>
                <a:latin typeface="+mn-lt"/>
                <a:ea typeface="+mn-ea"/>
                <a:cs typeface="+mn-cs"/>
              </a:rPr>
              <a:t>А сейчас общество призывает врачей пожертвовать своей жизнью за один раз. Эдакий “одноразовый врач”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Это непрофессионально. Да и заслужило ли общество такой жертвенности со стороны врачей?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kern="1200" dirty="0">
              <a:solidFill>
                <a:schemeClr val="tx1"/>
              </a:solidFill>
              <a:latin typeface="+mn-lt"/>
              <a:ea typeface="+mn-ea"/>
              <a:cs typeface="+mn-cs"/>
            </a:endParaRPr>
          </a:p>
          <a:p>
            <a:r>
              <a:rPr lang="en-GB" dirty="0"/>
              <a:t>Immediately I will say - I don’t panic and I don’t want you to panic.</a:t>
            </a:r>
          </a:p>
          <a:p>
            <a:r>
              <a:rPr lang="en-GB" dirty="0"/>
              <a:t>1-People, are you completely idiots? Is money more important to you than health, more important than life? Can you somehow help your family after you die? Will a thousand </a:t>
            </a:r>
            <a:r>
              <a:rPr lang="en-GB" dirty="0" err="1"/>
              <a:t>rubles</a:t>
            </a:r>
            <a:r>
              <a:rPr lang="en-GB" dirty="0"/>
              <a:t> earned make you more alive and healthy?</a:t>
            </a:r>
          </a:p>
          <a:p>
            <a:r>
              <a:rPr lang="en-GB" dirty="0"/>
              <a:t>2. Increase </a:t>
            </a:r>
            <a:r>
              <a:rPr lang="en-GB" dirty="0" err="1"/>
              <a:t>labor</a:t>
            </a:r>
            <a:r>
              <a:rPr lang="en-GB" dirty="0"/>
              <a:t> productivity</a:t>
            </a:r>
          </a:p>
          <a:p>
            <a:r>
              <a:rPr lang="en-GB" dirty="0"/>
              <a:t>3. Invent ways to destroy an unemployed population.</a:t>
            </a:r>
          </a:p>
          <a:p>
            <a:r>
              <a:rPr lang="en-GB" dirty="0"/>
              <a:t>The third option is not suitable because of morality. Therefore, the first two are combined.</a:t>
            </a:r>
          </a:p>
          <a:p>
            <a:r>
              <a:rPr lang="en-GB" dirty="0"/>
              <a:t>3-Intelligence - a constant value, and the population is growing. Therefore, the uneven distribution of the intellectual power of mankind leads to deaths due to the stupidity of some individuals. For example, Trump</a:t>
            </a:r>
          </a:p>
          <a:p>
            <a:r>
              <a:rPr lang="en-GB" dirty="0"/>
              <a:t>4-What has society done for the doctors themselves to now demand heroism from them? As you know, the heroism of some is often the result of mistakes and miscalculations of others. Our authorities, no matter how much they praise themselves, have made a number of important, fundamental and even strategic mistakes in the field of healthcare and anti-epidemic measures.</a:t>
            </a:r>
          </a:p>
          <a:p>
            <a:r>
              <a:rPr lang="en-GB" dirty="0"/>
              <a:t>You can list them for a long time. This is primarily the collapse of domestic medicine, the apotheosis of which has been the so-called “healthcare optimization” that has been carried out for several years.</a:t>
            </a:r>
          </a:p>
          <a:p>
            <a:r>
              <a:rPr lang="en-GB" dirty="0"/>
              <a:t>The collapse of the sanitary-epidemiological service (no matter how much we boasted that in other countries it’s even worse). These are incorrect actions from the point of view of epidemiology of the authorities, which did not provide isolation from the ramp for everyone who was arriving in the country from abroad.</a:t>
            </a:r>
          </a:p>
          <a:p>
            <a:r>
              <a:rPr lang="en-GB" dirty="0"/>
              <a:t>Professionalism is a tough thing. And in medicine especially. Decisions by health organizers and officials are made randomly, I would even say hysterically, and it is perfectly obvious that without any plan.</a:t>
            </a:r>
          </a:p>
          <a:p>
            <a:r>
              <a:rPr lang="en-GB" dirty="0"/>
              <a:t>Society lowered the doctor’s social status “below the baseboard”. This led to an active outflow of personnel from it and a growing personnel deficit, which in some places was already developing into a personnel disaster. And not in the extreme conditions of the epidemic, but in the most ordinary. The personnel decrease exceeds the influx of young specialists. Which, in turn, led to the effect of aging frames; today a quarter of doctors and a third of nurses of pre-retirement and retirement age.</a:t>
            </a:r>
          </a:p>
          <a:p>
            <a:endParaRPr lang="en-GB" dirty="0"/>
          </a:p>
          <a:p>
            <a:r>
              <a:rPr lang="en-GB" dirty="0"/>
              <a:t>Well, medicine has never been a "health" profession; the health level of health workers is on average is lower than that of the whole population.</a:t>
            </a:r>
          </a:p>
          <a:p>
            <a:r>
              <a:rPr lang="en-GB" dirty="0"/>
              <a:t>During the war, the doctor was the first to be protected and saved by the rest of the fighters, even at the cost of their life. Because without a doctor, many will die.</a:t>
            </a:r>
          </a:p>
          <a:p>
            <a:r>
              <a:rPr lang="en-GB" dirty="0"/>
              <a:t>And it was wise and right to sacrifice a small number of ordinary soldiers for the sake of saving the doctor, who will save and return many to the ranks.</a:t>
            </a:r>
          </a:p>
          <a:p>
            <a:r>
              <a:rPr lang="en-GB" dirty="0"/>
              <a:t>And now society is urging doctors to sacrifice their lives in one go. A kind of “one-time doctor”.</a:t>
            </a:r>
          </a:p>
          <a:p>
            <a:r>
              <a:rPr lang="en-GB" dirty="0"/>
              <a:t>This is unprofessional. And did the society deserve such sacrifice on the behalf of doctors?</a:t>
            </a:r>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12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a:solidFill>
                  <a:schemeClr val="tx1"/>
                </a:solidFill>
                <a:latin typeface="+mn-lt"/>
                <a:ea typeface="+mn-ea"/>
                <a:cs typeface="+mn-cs"/>
              </a:rPr>
              <a:t>Продолжающееся распространение нового коронавируса заставило Всемирную организацию здравоохранения (ВОЗ) задуматься о том, является ли данная эпидемия чрезвычайной ситуацией международного значения в сфере общественного здравоохранения. </a:t>
            </a:r>
          </a:p>
          <a:p>
            <a:r>
              <a:rPr lang="ru-RU" dirty="0"/>
              <a:t>Новый коронавирус продолжает распространяться по планете. Он уже привел к смерти почти 200 000 человек, и число зараженных растет. В то же время, многие страны и регионы вводят жесткий карантин, который должен сдержать пандемию</a:t>
            </a:r>
          </a:p>
          <a:p>
            <a:endParaRPr lang="he-IL" dirty="0"/>
          </a:p>
          <a:p>
            <a:r>
              <a:rPr lang="en-GB" dirty="0"/>
              <a:t>The continued spread of the new coronavirus has prompted the World Health Organization (WHO) to consider whether this epidemic is an emergency of international concern in the field of public health.</a:t>
            </a:r>
            <a:endParaRPr lang="he-IL" dirty="0"/>
          </a:p>
          <a:p>
            <a:r>
              <a:rPr lang="en-GB" dirty="0"/>
              <a:t>The new coronavirus continues to spread across the planet. It has already led to the death of almost 200,000 people, and the number of infected is growing. At the same time, many countries and regions impose strict quarantine that should hold back the pandemic</a:t>
            </a:r>
            <a:r>
              <a:rPr lang="he-IL" dirty="0"/>
              <a:t>.</a:t>
            </a:r>
            <a:endParaRPr lang="ru-RU" dirty="0"/>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kern="1200" dirty="0">
                <a:solidFill>
                  <a:schemeClr val="tx1"/>
                </a:solidFill>
                <a:latin typeface="+mn-lt"/>
                <a:ea typeface="+mn-ea"/>
                <a:cs typeface="+mn-cs"/>
              </a:rPr>
              <a:t>По словам генерального директора ВОЗ Тедроса </a:t>
            </a:r>
            <a:r>
              <a:rPr lang="ru-RU" sz="1200" kern="1200" dirty="0" err="1">
                <a:solidFill>
                  <a:schemeClr val="tx1"/>
                </a:solidFill>
                <a:latin typeface="+mn-lt"/>
                <a:ea typeface="+mn-ea"/>
                <a:cs typeface="+mn-cs"/>
              </a:rPr>
              <a:t>Аданома</a:t>
            </a:r>
            <a:r>
              <a:rPr lang="ru-RU" sz="1200" kern="1200" dirty="0">
                <a:solidFill>
                  <a:schemeClr val="tx1"/>
                </a:solidFill>
                <a:latin typeface="+mn-lt"/>
                <a:ea typeface="+mn-ea"/>
                <a:cs typeface="+mn-cs"/>
              </a:rPr>
              <a:t> </a:t>
            </a:r>
            <a:r>
              <a:rPr lang="ru-RU" sz="1200" kern="1200" dirty="0" err="1">
                <a:solidFill>
                  <a:schemeClr val="tx1"/>
                </a:solidFill>
                <a:latin typeface="+mn-lt"/>
                <a:ea typeface="+mn-ea"/>
                <a:cs typeface="+mn-cs"/>
              </a:rPr>
              <a:t>Гебреисуса</a:t>
            </a:r>
            <a:r>
              <a:rPr lang="en-GB" sz="1200" kern="1200" dirty="0">
                <a:solidFill>
                  <a:schemeClr val="tx1"/>
                </a:solidFill>
                <a:latin typeface="+mn-lt"/>
                <a:ea typeface="+mn-ea"/>
                <a:cs typeface="+mn-cs"/>
              </a:rPr>
              <a:t>, </a:t>
            </a:r>
            <a:r>
              <a:rPr lang="ru-RU" sz="1200" kern="1200" dirty="0">
                <a:solidFill>
                  <a:schemeClr val="tx1"/>
                </a:solidFill>
                <a:latin typeface="+mn-lt"/>
                <a:ea typeface="+mn-ea"/>
                <a:cs typeface="+mn-cs"/>
              </a:rPr>
              <a:t>карантинные меры открывают второе окно возможностей для борьбы с коронавирусом. Однако сами по себе они не остановят эпидемию. Чтобы приблизить победу над COVID-19, ВОЗ рекомендует всем странам выполнить шесть основных шагов</a:t>
            </a:r>
            <a:r>
              <a:rPr lang="he-IL" sz="1200" kern="1200" dirty="0">
                <a:solidFill>
                  <a:schemeClr val="tx1"/>
                </a:solidFill>
                <a:latin typeface="+mn-lt"/>
                <a:ea typeface="+mn-ea"/>
                <a:cs typeface="+mn-cs"/>
              </a:rPr>
              <a:t>.</a:t>
            </a:r>
            <a:endParaRPr lang="en-GB" sz="1200" kern="1200" dirty="0">
              <a:solidFill>
                <a:schemeClr val="tx1"/>
              </a:solidFill>
              <a:latin typeface="+mn-lt"/>
              <a:ea typeface="+mn-ea"/>
              <a:cs typeface="+mn-cs"/>
            </a:endParaRPr>
          </a:p>
          <a:p>
            <a:endParaRPr lang="en-GB" sz="1200" kern="1200" dirty="0">
              <a:solidFill>
                <a:schemeClr val="tx1"/>
              </a:solidFill>
              <a:latin typeface="+mn-lt"/>
              <a:ea typeface="+mn-ea"/>
              <a:cs typeface="+mn-cs"/>
            </a:endParaRPr>
          </a:p>
          <a:p>
            <a:r>
              <a:rPr lang="en-GB" dirty="0"/>
              <a:t>According to WHO Director-General </a:t>
            </a:r>
            <a:r>
              <a:rPr lang="en-GB" dirty="0" err="1"/>
              <a:t>Tedros</a:t>
            </a:r>
            <a:r>
              <a:rPr lang="en-GB" dirty="0"/>
              <a:t> </a:t>
            </a:r>
            <a:r>
              <a:rPr lang="en-GB" dirty="0" err="1"/>
              <a:t>Adanom</a:t>
            </a:r>
            <a:r>
              <a:rPr lang="en-GB" dirty="0"/>
              <a:t> </a:t>
            </a:r>
            <a:r>
              <a:rPr lang="en-GB" dirty="0" err="1"/>
              <a:t>Gebreisus</a:t>
            </a:r>
            <a:r>
              <a:rPr lang="en-GB" dirty="0"/>
              <a:t>,  quarantine measures open a second window of opportunity for combating coronavirus. However, they alone will not stop the epidemic. To hasten the victory over COVID-19, WHO recommends that all countries meet six basic steps.</a:t>
            </a:r>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Сейчас</a:t>
            </a:r>
            <a:r>
              <a:rPr lang="ru-RU" i="1" dirty="0"/>
              <a:t> </a:t>
            </a:r>
            <a:r>
              <a:rPr lang="en-US" sz="1200" kern="1200" dirty="0">
                <a:solidFill>
                  <a:schemeClr val="tx1"/>
                </a:solidFill>
                <a:latin typeface="+mn-lt"/>
                <a:ea typeface="+mn-ea"/>
                <a:cs typeface="+mn-cs"/>
              </a:rPr>
              <a:t>ак</a:t>
            </a:r>
            <a:r>
              <a:rPr lang="ru-RU" sz="1200" kern="1200" dirty="0">
                <a:solidFill>
                  <a:schemeClr val="tx1"/>
                </a:solidFill>
                <a:latin typeface="+mn-lt"/>
                <a:ea typeface="+mn-ea"/>
                <a:cs typeface="+mn-cs"/>
              </a:rPr>
              <a:t>тивно ищут также персонал в сфере медицинских услуг. Строительство новых инфекционных больниц приведет к повышенному спросу на медперсонал-например</a:t>
            </a:r>
            <a:r>
              <a:rPr lang="ru-RU" i="1" dirty="0"/>
              <a:t> </a:t>
            </a:r>
            <a:r>
              <a:rPr lang="ru-RU" sz="1200" kern="1200" dirty="0">
                <a:solidFill>
                  <a:schemeClr val="tx1"/>
                </a:solidFill>
                <a:latin typeface="+mn-lt"/>
                <a:ea typeface="+mn-ea"/>
                <a:cs typeface="+mn-cs"/>
              </a:rPr>
              <a:t>Портал SuperJob 31 марта разослал пресс-релиз, в котором объявил о найме медперсонала в новую инфекционную больницу, которая откроется в апреле в новой Москве. Врачам анестезиологам-реаниматологам предлагается зарплата до 450 000 руб. в месяц, санитарам – до 130 000 руб. </a:t>
            </a:r>
          </a:p>
          <a:p>
            <a:endParaRPr lang="en-GB" dirty="0"/>
          </a:p>
          <a:p>
            <a:r>
              <a:rPr lang="en-GB" dirty="0"/>
              <a:t>Now they are also actively looking for personnel in the field of medical services. The construction of new infectious diseases hospitals will lead to an increased demand for medical staff — for example, the </a:t>
            </a:r>
            <a:r>
              <a:rPr lang="en-GB" dirty="0" err="1"/>
              <a:t>SuperJob</a:t>
            </a:r>
            <a:r>
              <a:rPr lang="en-GB" dirty="0"/>
              <a:t> portal sent a press release on March 31, in which it announced the hiring of medical staff in the new infectious diseases hospital, which will open in April in Moscow. </a:t>
            </a:r>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ru-RU" sz="1200" kern="1200" dirty="0">
                <a:solidFill>
                  <a:schemeClr val="tx1"/>
                </a:solidFill>
                <a:latin typeface="+mn-lt"/>
                <a:ea typeface="+mn-ea"/>
                <a:cs typeface="+mn-cs"/>
              </a:rPr>
              <a:t>В борьбе с коронавирусной пандемией, ее распространением и проявлениями в каждой из пострадавших стран мира, передовую линию обороны обеспечивают медицинские работники. Медицинский персонал является первейшей категорией риска заражения бетакоронавирусом SARS-CoV-2 и развития коронавирусной болезни 2019 (COVID-19) независимо от возраста, наличия сопутствующих заболеваний и иммунного статуса медицинских работников.</a:t>
            </a:r>
          </a:p>
          <a:p>
            <a:r>
              <a:rPr lang="ru-RU" sz="1200" kern="1200" dirty="0">
                <a:solidFill>
                  <a:schemeClr val="tx1"/>
                </a:solidFill>
                <a:latin typeface="+mn-lt"/>
                <a:ea typeface="+mn-ea"/>
                <a:cs typeface="+mn-cs"/>
              </a:rPr>
              <a:t>Данные ВОЗ свидетельствуют о том, что в 2002-2003 гг. во время вспышки эпидемии SARS медицинские работники составляли 21% от зараженных лиц.</a:t>
            </a:r>
          </a:p>
          <a:p>
            <a:r>
              <a:rPr lang="ru-RU" sz="1200" kern="1200" dirty="0">
                <a:solidFill>
                  <a:schemeClr val="tx1"/>
                </a:solidFill>
                <a:latin typeface="+mn-lt"/>
                <a:ea typeface="+mn-ea"/>
                <a:cs typeface="+mn-cs"/>
              </a:rPr>
              <a:t>Подобная ситуация происходит и среди тех, кто лечит пациентов с COVID-19. В Италии среди всех людей, у которых подтвердили наличие коронавируса, было 6200 медиков. В Испании их насчитывается примерно 6500, что составляет 12% заражений. В Китае, по подсчетам, в начале марта были выявлены заражения ориентировочно 3300 медицинских работников. В целом примерно 4—12% подтвержденных случаев коронавирусной болезни 2019 в мире составляют медики</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dirty="0"/>
              <a:t>In the fight against the coronavirus pandemic, its spread and manifestations in each of the affected countries of the world, medical workers provide an advanced line of </a:t>
            </a:r>
            <a:r>
              <a:rPr lang="en-GB" dirty="0" err="1"/>
              <a:t>defense</a:t>
            </a:r>
            <a:r>
              <a:rPr lang="en-GB" dirty="0"/>
              <a:t>. Medical personnel are in the first category of risk of contracting SARS-CoV-2 </a:t>
            </a:r>
            <a:r>
              <a:rPr lang="en-GB" dirty="0" err="1"/>
              <a:t>betacoronavirus</a:t>
            </a:r>
            <a:r>
              <a:rPr lang="en-GB" dirty="0"/>
              <a:t> and the development of coronavirus disease 2019 (COVID-19) regardless of age, of presence of concomitant diseases and the immune status of medical personnel.</a:t>
            </a:r>
          </a:p>
          <a:p>
            <a:r>
              <a:rPr lang="en-GB" dirty="0"/>
              <a:t>WHO data indicates that in 2002-2003 during the outbreak of the SARS epidemic, health workers accounted for 21% of the infected individuals.</a:t>
            </a:r>
          </a:p>
          <a:p>
            <a:r>
              <a:rPr lang="en-GB" dirty="0"/>
              <a:t>A similar situation occurs among those who treat patients with COVID-19. In Italy, among all the people who confirmed the presence of coronavirus, there were 6,200 doctors. In Spain, there are approximately 6,500, which is 12% of the  infections. In China, it is estimated that approximately 3,300 health workers were infected in early March. In general, about 4-12% of confirmed cases of coronavirus disease 2019 in the world are doctors.</a:t>
            </a:r>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С физиолого-гигиенических позиций работа медицинского персонала, работающего в условиях преодоления коронавирусной эпидемии COVID-19, в соответствии с критериями «Гигиенической классификации труда по показателям вредности и опасности факторов производственного процесса, тяжести и напряженности труда» , по условиям труда относится к опасной - (экстремальной) профессии</a:t>
            </a:r>
            <a:r>
              <a:rPr lang="en-GB" sz="1200" kern="1200" dirty="0">
                <a:solidFill>
                  <a:schemeClr val="tx1"/>
                </a:solidFill>
                <a:latin typeface="+mn-lt"/>
                <a:ea typeface="+mn-ea"/>
                <a:cs typeface="+mn-cs"/>
              </a:rPr>
              <a:t>.</a:t>
            </a:r>
            <a:endParaRPr lang="ru-RU" sz="1200" kern="1200" dirty="0">
              <a:solidFill>
                <a:schemeClr val="tx1"/>
              </a:solidFill>
              <a:latin typeface="+mn-lt"/>
              <a:ea typeface="+mn-ea"/>
              <a:cs typeface="+mn-cs"/>
            </a:endParaRPr>
          </a:p>
          <a:p>
            <a:endParaRPr lang="en-GB" dirty="0"/>
          </a:p>
          <a:p>
            <a:r>
              <a:rPr lang="en-GB" dirty="0"/>
              <a:t>From physiological and hygienic positions, the work of medical personnel working in the conditions of overcoming the coronavirus epidemic COVID-19, in accordance with the criteria of the "Hygienic classification of </a:t>
            </a:r>
            <a:r>
              <a:rPr lang="en-GB" dirty="0" err="1"/>
              <a:t>labor</a:t>
            </a:r>
            <a:r>
              <a:rPr lang="en-GB" dirty="0"/>
              <a:t> in terms of harmfulness and danger of the factors of the production process, severity and intensity of work", refers to hazardous -(extreme) profession.</a:t>
            </a:r>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b="1" dirty="0"/>
              <a:t>УВАЖИТЕЛЬНОЕ ОТНОШЕНИЕ И ОТДЫХ — ЗНАЧИТЕЛЬНЫЙ РЕЗЕРВ В ПОДДЕРЖАНИИ РАБОТОСПОСОБНОСТИ И «БОЕВОГО ДУХА» МЕДИЦИНСКОГО ПЕРСОНАЛА ВСЕГДА И ОСОБЕННО В ПЕРИОД ЭПИДЕМИИ</a:t>
            </a:r>
            <a:r>
              <a:rPr lang="en-GB" b="1" dirty="0"/>
              <a:t>.</a:t>
            </a:r>
            <a:endParaRPr lang="ru-RU" dirty="0"/>
          </a:p>
          <a:p>
            <a:r>
              <a:rPr lang="ru-RU" b="1" dirty="0"/>
              <a:t>НАДЛЕЖАЩАЯ СИСТЕМА УПРАВЛЕНИЯ ОХРАНОЙ ТРУДА В НАШЕЙ МЕДИЦИНСКОЙ ОТРАСЛИ НЕ СОЗДАНА</a:t>
            </a:r>
            <a:r>
              <a:rPr lang="en-GB" b="1" dirty="0"/>
              <a:t>.</a:t>
            </a:r>
          </a:p>
          <a:p>
            <a:endParaRPr lang="en-GB" b="1" dirty="0"/>
          </a:p>
          <a:p>
            <a:r>
              <a:rPr lang="en-GB" b="1" dirty="0"/>
              <a:t>RESPECTFUL ATTITUDE AND REST – are always a significant reserve in the maintenance of efficiency and the "fighting spirit” of Medical staff and especially during the epidemic.</a:t>
            </a:r>
          </a:p>
          <a:p>
            <a:r>
              <a:rPr lang="en-GB" b="1" dirty="0"/>
              <a:t>A PROTECTIVE LABOR MANAGEMENT SYSTEM IN OUR MEDICAL INDUSTRY IS NOT CREATED</a:t>
            </a:r>
            <a:r>
              <a:rPr lang="he-IL" b="1" dirty="0"/>
              <a:t> </a:t>
            </a:r>
            <a:r>
              <a:rPr lang="en-GB" b="1" dirty="0"/>
              <a:t>YET.</a:t>
            </a:r>
            <a:endParaRPr lang="ru-RU" b="1" dirty="0"/>
          </a:p>
          <a:p>
            <a:endParaRPr lang="ru-RU" dirty="0"/>
          </a:p>
          <a:p>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latin typeface="+mn-lt"/>
                <a:ea typeface="+mn-ea"/>
                <a:cs typeface="+mn-cs"/>
              </a:rPr>
              <a:t>На сегодняшний день, по мере того как мир продолжает борьбу с эпидемией, многие организации активно реализуют свои программы социальной ответственности. В основе социальной ответственности, играющей определяющую роль в экономическом росте страны, лежит надлежащее ведение бизнеса и организация условий труда для сотрудников. По моему мнению в период эпидемии чем больше угроза, тем больше правил должно быть установлено для планомерного преодоления возникающих трудностей.</a:t>
            </a:r>
          </a:p>
          <a:p>
            <a:endParaRPr lang="he-IL" dirty="0"/>
          </a:p>
          <a:p>
            <a:r>
              <a:rPr lang="en-GB" dirty="0"/>
              <a:t>Today, as the world continues to fight the epidemic, many organizations are actively implementing their social responsibility programs. The basis of social responsibility, which plays a decisive role in the country's economic growth, is the proper conduct of business and the organization of working conditions for employees. In my opinion, during an epidemic, the greater the threat, the more rules must be established to systematically overcome the difficulties that arise.</a:t>
            </a:r>
            <a:endParaRPr lang="ru-RU" dirty="0"/>
          </a:p>
        </p:txBody>
      </p:sp>
      <p:sp>
        <p:nvSpPr>
          <p:cNvPr id="4" name="Slide Number Placeholder 3"/>
          <p:cNvSpPr>
            <a:spLocks noGrp="1"/>
          </p:cNvSpPr>
          <p:nvPr>
            <p:ph type="sldNum" sz="quarter" idx="10"/>
          </p:nvPr>
        </p:nvSpPr>
        <p:spPr/>
        <p:txBody>
          <a:bodyPr/>
          <a:lstStyle/>
          <a:p>
            <a:fld id="{B9BD63A5-EE83-4CC8-B112-81EE950C1F4B}" type="slidenum">
              <a:rPr lang="ru-RU" smtClean="0"/>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ru-RU" sz="1200" kern="1200" dirty="0">
                <a:solidFill>
                  <a:schemeClr val="tx1"/>
                </a:solidFill>
                <a:latin typeface="+mn-lt"/>
                <a:ea typeface="+mn-ea"/>
                <a:cs typeface="+mn-cs"/>
              </a:rPr>
              <a:t>С точки зрения </a:t>
            </a:r>
            <a:r>
              <a:rPr lang="ru-RU" sz="1200" b="1" kern="1200" dirty="0">
                <a:solidFill>
                  <a:schemeClr val="tx1"/>
                </a:solidFill>
                <a:latin typeface="+mn-lt"/>
                <a:ea typeface="+mn-ea"/>
                <a:cs typeface="+mn-cs"/>
              </a:rPr>
              <a:t>планирования непрерывности бизнеса (BCP) и управления чрезвычайными ситуациями</a:t>
            </a:r>
            <a:r>
              <a:rPr lang="ru-RU" sz="1200" kern="1200" dirty="0">
                <a:solidFill>
                  <a:schemeClr val="tx1"/>
                </a:solidFill>
                <a:latin typeface="+mn-lt"/>
                <a:ea typeface="+mn-ea"/>
                <a:cs typeface="+mn-cs"/>
              </a:rPr>
              <a:t> в случаях с атипичной пневмонией, вирусом гриппа A (H1N1), геморрагической лихорадкой Эбола и другими серьезными инфекционными заболеваниями, мы рекомендуем компаниям предпринять следующие 10 мер для преодоления будущей неопределенности:</a:t>
            </a:r>
          </a:p>
          <a:p>
            <a:r>
              <a:rPr lang="ru-RU" sz="1200" kern="1200" dirty="0">
                <a:solidFill>
                  <a:schemeClr val="tx1"/>
                </a:solidFill>
                <a:latin typeface="+mn-lt"/>
                <a:ea typeface="+mn-ea"/>
                <a:cs typeface="+mn-cs"/>
              </a:rPr>
              <a:t>1-Организации должны незамедлительно сформировать команду по решению возникающих серьезных ситуаций, например, «Команду экстренного реагирования» или «Комитет по управлению чрезвычайными ситуациями», которая будет отвечать за постановку целей, разработку планов экстренного реагирования и обеспечение наиболее оперативного принятия решений в различных ситуациях.  Для определения состава команды необходимо оценить сильные профессиональные стороны ее членов и при необходимости привлечь специалистов </a:t>
            </a:r>
          </a:p>
          <a:p>
            <a:r>
              <a:rPr lang="ru-RU" sz="1200" kern="1200" dirty="0">
                <a:solidFill>
                  <a:schemeClr val="tx1"/>
                </a:solidFill>
                <a:latin typeface="+mn-lt"/>
                <a:ea typeface="+mn-ea"/>
                <a:cs typeface="+mn-cs"/>
              </a:rPr>
              <a:t>2-При отсутствии подобного плана необходимо незамедлительно провести тщательную оценку всех рисков, включая проблемы, связанные с персоналом, аутсорсингом, взаимоотношением с государственными органами, общественностью. По результатам оценки необходимо решить вопросы помещений, плановтекущей работы,  логистики, безопасности персонала и финансовых ресурсов, а также многие другие проблемы, связанные с разработкой планов действий в чрезвычайных ситуациях и разделением труда.</a:t>
            </a:r>
          </a:p>
          <a:p>
            <a:r>
              <a:rPr lang="ru-RU" sz="1200" kern="1200" dirty="0">
                <a:solidFill>
                  <a:schemeClr val="tx1"/>
                </a:solidFill>
                <a:latin typeface="+mn-lt"/>
                <a:ea typeface="+mn-ea"/>
                <a:cs typeface="+mn-cs"/>
              </a:rPr>
              <a:t>3-Важно стабилизировать порядок работы</a:t>
            </a:r>
            <a:r>
              <a:rPr lang="en-US" sz="1200" kern="1200" dirty="0">
                <a:solidFill>
                  <a:schemeClr val="tx1"/>
                </a:solidFill>
                <a:latin typeface="+mn-lt"/>
                <a:ea typeface="+mn-ea"/>
                <a:cs typeface="+mn-cs"/>
              </a:rPr>
              <a:t>,</a:t>
            </a:r>
            <a:r>
              <a:rPr lang="ru-RU" sz="1200" kern="1200" dirty="0">
                <a:solidFill>
                  <a:schemeClr val="tx1"/>
                </a:solidFill>
                <a:latin typeface="+mn-lt"/>
                <a:ea typeface="+mn-ea"/>
                <a:cs typeface="+mn-cs"/>
              </a:rPr>
              <a:t> самосознание сотрудников и пациентов и их семей, а также оптимизировать систему управления распространением информации во избежание формирования негативного общественного мнения по причине совершения небрежных или непоследовательных действий.  В то же время необходимо использовать существующую информационную систему компании для сбора, передачи и анализа информации об эпидемии и оперативного предоставления данных о рисках.</a:t>
            </a:r>
          </a:p>
          <a:p>
            <a:r>
              <a:rPr lang="ru-RU" sz="1200" kern="1200" dirty="0">
                <a:solidFill>
                  <a:schemeClr val="tx1"/>
                </a:solidFill>
                <a:latin typeface="+mn-lt"/>
                <a:ea typeface="+mn-ea"/>
                <a:cs typeface="+mn-cs"/>
              </a:rPr>
              <a:t>4-На уровне управления товарно-материальными запасами организации здравоохранения должны рассмотреть возможность продления цикла оборота запасов по причине низкого потребления, соответствующего роста финансовых затрат и заранее подготовиться к росту потребления по окончании периода эпидемии во избежание риска недостаточности товарно-материальных запасов.</a:t>
            </a:r>
          </a:p>
          <a:p>
            <a:endParaRPr lang="he-IL" sz="1200" kern="1200" dirty="0">
              <a:solidFill>
                <a:schemeClr val="tx1"/>
              </a:solidFill>
              <a:latin typeface="+mn-lt"/>
              <a:ea typeface="+mn-ea"/>
              <a:cs typeface="+mn-cs"/>
            </a:endParaRPr>
          </a:p>
          <a:p>
            <a:r>
              <a:rPr lang="en-GB" sz="1200" kern="1200" dirty="0">
                <a:solidFill>
                  <a:schemeClr val="tx1"/>
                </a:solidFill>
                <a:latin typeface="+mn-lt"/>
                <a:ea typeface="+mn-ea"/>
                <a:cs typeface="+mn-cs"/>
              </a:rPr>
              <a:t>In terms of business continuity planning (BCP) and emergency management in cases of SARS, influenza A (H1N1) virus, Ebola </a:t>
            </a:r>
            <a:r>
              <a:rPr lang="en-GB" sz="1200" kern="1200" dirty="0" err="1">
                <a:solidFill>
                  <a:schemeClr val="tx1"/>
                </a:solidFill>
                <a:latin typeface="+mn-lt"/>
                <a:ea typeface="+mn-ea"/>
                <a:cs typeface="+mn-cs"/>
              </a:rPr>
              <a:t>hemorrhagic</a:t>
            </a:r>
            <a:r>
              <a:rPr lang="en-GB" sz="1200" kern="1200" dirty="0">
                <a:solidFill>
                  <a:schemeClr val="tx1"/>
                </a:solidFill>
                <a:latin typeface="+mn-lt"/>
                <a:ea typeface="+mn-ea"/>
                <a:cs typeface="+mn-cs"/>
              </a:rPr>
              <a:t> fever and other serious infectious diseases, we recommend that companies take the following 8 measures to overcome future uncertainties:</a:t>
            </a:r>
            <a:endParaRPr lang="he-IL" sz="1200" kern="1200" dirty="0">
              <a:solidFill>
                <a:schemeClr val="tx1"/>
              </a:solidFill>
              <a:latin typeface="+mn-lt"/>
              <a:ea typeface="+mn-ea"/>
              <a:cs typeface="+mn-cs"/>
            </a:endParaRPr>
          </a:p>
          <a:p>
            <a:r>
              <a:rPr lang="en-GB" sz="1200" kern="1200" dirty="0">
                <a:solidFill>
                  <a:schemeClr val="tx1"/>
                </a:solidFill>
                <a:latin typeface="+mn-lt"/>
                <a:ea typeface="+mn-ea"/>
                <a:cs typeface="+mn-cs"/>
              </a:rPr>
              <a:t>1-Organizations must immediately form a team to address serious situations arising, for example, an "Emergency Management Committee", which will be responsible for setting goals, developing emergency response plans and ensuring the most rapid decision-making in various situations. </a:t>
            </a:r>
            <a:endParaRPr lang="he-IL" sz="1200" kern="1200" dirty="0">
              <a:solidFill>
                <a:schemeClr val="tx1"/>
              </a:solidFill>
              <a:latin typeface="+mn-lt"/>
              <a:ea typeface="+mn-ea"/>
              <a:cs typeface="+mn-cs"/>
            </a:endParaRPr>
          </a:p>
          <a:p>
            <a:r>
              <a:rPr lang="en-GB" sz="1200" kern="1200" dirty="0">
                <a:solidFill>
                  <a:schemeClr val="tx1"/>
                </a:solidFill>
                <a:latin typeface="+mn-lt"/>
                <a:ea typeface="+mn-ea"/>
                <a:cs typeface="+mn-cs"/>
              </a:rPr>
              <a:t>2-In the absence of such a plan, it is necessary to immediately conduct a thorough assessment of all risks, including problems associated with personnel, outsourcing, relations with government bodies, and the public. Based on the results of the assessment, it is necessary to solve the issues of premises, current work planning, logistics, personnel safety and financial resources, as well as many other problems associated with the development of emergency plans and the division of </a:t>
            </a:r>
            <a:r>
              <a:rPr lang="en-GB" sz="1200" kern="1200" dirty="0" err="1">
                <a:solidFill>
                  <a:schemeClr val="tx1"/>
                </a:solidFill>
                <a:latin typeface="+mn-lt"/>
                <a:ea typeface="+mn-ea"/>
                <a:cs typeface="+mn-cs"/>
              </a:rPr>
              <a:t>labor</a:t>
            </a:r>
            <a:r>
              <a:rPr lang="en-GB" sz="1200" kern="1200" dirty="0">
                <a:solidFill>
                  <a:schemeClr val="tx1"/>
                </a:solidFill>
                <a:latin typeface="+mn-lt"/>
                <a:ea typeface="+mn-ea"/>
                <a:cs typeface="+mn-cs"/>
              </a:rPr>
              <a:t>.</a:t>
            </a:r>
            <a:endParaRPr lang="he-IL" sz="1200" kern="1200" dirty="0">
              <a:solidFill>
                <a:schemeClr val="tx1"/>
              </a:solidFill>
              <a:latin typeface="+mn-lt"/>
              <a:ea typeface="+mn-ea"/>
              <a:cs typeface="+mn-cs"/>
            </a:endParaRPr>
          </a:p>
          <a:p>
            <a:r>
              <a:rPr lang="en-GB" sz="1200" kern="1200" dirty="0">
                <a:solidFill>
                  <a:schemeClr val="tx1"/>
                </a:solidFill>
                <a:latin typeface="+mn-lt"/>
                <a:ea typeface="+mn-ea"/>
                <a:cs typeface="+mn-cs"/>
              </a:rPr>
              <a:t>3-It is important to stabilize the work procedure, the self-awareness of employees and patients and their families, as well as to optimize the system of managing the dissemination of information in order to avoid the formation of negative public opinion due to the commission of careless or inconsistent actions. At the same time, it is necessary to use the existing information system of the company to collect, transmit and </a:t>
            </a:r>
            <a:r>
              <a:rPr lang="en-GB" sz="1200" kern="1200" dirty="0" err="1">
                <a:solidFill>
                  <a:schemeClr val="tx1"/>
                </a:solidFill>
                <a:latin typeface="+mn-lt"/>
                <a:ea typeface="+mn-ea"/>
                <a:cs typeface="+mn-cs"/>
              </a:rPr>
              <a:t>analyze</a:t>
            </a:r>
            <a:r>
              <a:rPr lang="en-GB" sz="1200" kern="1200" dirty="0">
                <a:solidFill>
                  <a:schemeClr val="tx1"/>
                </a:solidFill>
                <a:latin typeface="+mn-lt"/>
                <a:ea typeface="+mn-ea"/>
                <a:cs typeface="+mn-cs"/>
              </a:rPr>
              <a:t> information about the epidemic and promptly provide risk data.</a:t>
            </a:r>
            <a:endParaRPr lang="he-IL" sz="1200" kern="1200" dirty="0">
              <a:solidFill>
                <a:schemeClr val="tx1"/>
              </a:solidFill>
              <a:latin typeface="+mn-lt"/>
              <a:ea typeface="+mn-ea"/>
              <a:cs typeface="+mn-cs"/>
            </a:endParaRPr>
          </a:p>
          <a:p>
            <a:r>
              <a:rPr lang="en-GB" sz="1200" kern="1200" dirty="0">
                <a:solidFill>
                  <a:schemeClr val="tx1"/>
                </a:solidFill>
                <a:latin typeface="+mn-lt"/>
                <a:ea typeface="+mn-ea"/>
                <a:cs typeface="+mn-cs"/>
              </a:rPr>
              <a:t>4-At the inventory management level, healthcare organizations should consider extending the inventory turnover cycle due to low consumption, corresponding increase in financial costs, and prepare in advance for consumption growth at the end of the epidemic period in order to avoid the risk of insufficient inventory.</a:t>
            </a:r>
            <a:endParaRPr lang="he-IL" sz="1200" kern="1200" dirty="0">
              <a:solidFill>
                <a:schemeClr val="tx1"/>
              </a:solidFill>
              <a:latin typeface="+mn-lt"/>
              <a:ea typeface="+mn-ea"/>
              <a:cs typeface="+mn-cs"/>
            </a:endParaRPr>
          </a:p>
          <a:p>
            <a:endParaRPr lang="ru-RU"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9BD63A5-EE83-4CC8-B112-81EE950C1F4B}" type="slidenum">
              <a:rPr lang="ru-RU" smtClean="0"/>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75066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401705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4200493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3693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887844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FFA619B-5CE9-478C-8D27-B6B1182977D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3855194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FFA619B-5CE9-478C-8D27-B6B1182977D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16683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379798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759883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32986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98459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FFA619B-5CE9-478C-8D27-B6B1182977D0}" type="datetimeFigureOut">
              <a:rPr lang="ru-RU" smtClean="0"/>
              <a:t>23.04.2020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240102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397069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685331" y="3051013"/>
            <a:ext cx="3829520"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4629150" y="3051013"/>
            <a:ext cx="382905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FFA619B-5CE9-478C-8D27-B6B1182977D0}" type="datetimeFigureOut">
              <a:rPr lang="ru-RU" smtClean="0"/>
              <a:t>23.04.2020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62282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FFA619B-5CE9-478C-8D27-B6B1182977D0}" type="datetimeFigureOut">
              <a:rPr lang="ru-RU" smtClean="0"/>
              <a:t>23.04.2020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396021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FFA619B-5CE9-478C-8D27-B6B1182977D0}" type="datetimeFigureOut">
              <a:rPr lang="ru-RU" smtClean="0"/>
              <a:t>23.04.2020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1081974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872597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FFA619B-5CE9-478C-8D27-B6B1182977D0}" type="datetimeFigureOut">
              <a:rPr lang="ru-RU" smtClean="0"/>
              <a:t>23.04.2020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BC35463-C8CB-49BF-8F38-C13DD5A9F254}" type="slidenum">
              <a:rPr lang="ru-RU" smtClean="0"/>
              <a:t>‹#›</a:t>
            </a:fld>
            <a:endParaRPr lang="ru-RU"/>
          </a:p>
        </p:txBody>
      </p:sp>
    </p:spTree>
    <p:extLst>
      <p:ext uri="{BB962C8B-B14F-4D97-AF65-F5344CB8AC3E}">
        <p14:creationId xmlns:p14="http://schemas.microsoft.com/office/powerpoint/2010/main" val="212094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4FFA619B-5CE9-478C-8D27-B6B1182977D0}" type="datetimeFigureOut">
              <a:rPr lang="ru-RU" smtClean="0"/>
              <a:t>23.04.2020</a:t>
            </a:fld>
            <a:endParaRPr lang="ru-RU"/>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DBC35463-C8CB-49BF-8F38-C13DD5A9F254}" type="slidenum">
              <a:rPr lang="ru-RU" smtClean="0"/>
              <a:t>‹#›</a:t>
            </a:fld>
            <a:endParaRPr lang="ru-RU"/>
          </a:p>
        </p:txBody>
      </p:sp>
    </p:spTree>
    <p:extLst>
      <p:ext uri="{BB962C8B-B14F-4D97-AF65-F5344CB8AC3E}">
        <p14:creationId xmlns:p14="http://schemas.microsoft.com/office/powerpoint/2010/main" val="55128652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https://covid19info.liv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91880" y="908720"/>
            <a:ext cx="5112568" cy="1250305"/>
          </a:xfrm>
        </p:spPr>
        <p:txBody>
          <a:bodyPr vert="horz" lIns="91440" tIns="45720" rIns="91440" bIns="45720" rtlCol="0" anchor="b">
            <a:noAutofit/>
          </a:bodyPr>
          <a:lstStyle/>
          <a:p>
            <a:pPr algn="l"/>
            <a:r>
              <a:rPr lang="en-US" sz="2000" b="1" dirty="0" err="1">
                <a:solidFill>
                  <a:srgbClr val="FF0000"/>
                </a:solidFill>
              </a:rPr>
              <a:t>Особенности</a:t>
            </a:r>
            <a:r>
              <a:rPr lang="en-US" sz="2000" b="1" dirty="0">
                <a:solidFill>
                  <a:srgbClr val="FF0000"/>
                </a:solidFill>
              </a:rPr>
              <a:t> </a:t>
            </a:r>
            <a:r>
              <a:rPr lang="en-US" sz="2000" b="1" dirty="0" err="1">
                <a:solidFill>
                  <a:srgbClr val="FF0000"/>
                </a:solidFill>
              </a:rPr>
              <a:t>управления</a:t>
            </a:r>
            <a:r>
              <a:rPr lang="en-US" sz="2000" b="1" dirty="0">
                <a:solidFill>
                  <a:srgbClr val="FF0000"/>
                </a:solidFill>
              </a:rPr>
              <a:t> </a:t>
            </a:r>
            <a:r>
              <a:rPr lang="en-US" sz="2000" b="1" dirty="0" err="1">
                <a:solidFill>
                  <a:srgbClr val="FF0000"/>
                </a:solidFill>
              </a:rPr>
              <a:t>персоналом</a:t>
            </a:r>
            <a:r>
              <a:rPr lang="en-US" sz="2000" b="1" dirty="0">
                <a:solidFill>
                  <a:srgbClr val="FF0000"/>
                </a:solidFill>
              </a:rPr>
              <a:t> </a:t>
            </a:r>
            <a:r>
              <a:rPr lang="en-US" sz="2000" b="1" dirty="0" err="1">
                <a:solidFill>
                  <a:srgbClr val="FF0000"/>
                </a:solidFill>
              </a:rPr>
              <a:t>в</a:t>
            </a:r>
            <a:r>
              <a:rPr lang="en-US" sz="2000" b="1" dirty="0">
                <a:solidFill>
                  <a:srgbClr val="FF0000"/>
                </a:solidFill>
              </a:rPr>
              <a:t> </a:t>
            </a:r>
            <a:r>
              <a:rPr lang="en-US" sz="2000" b="1" dirty="0" err="1">
                <a:solidFill>
                  <a:srgbClr val="FF0000"/>
                </a:solidFill>
              </a:rPr>
              <a:t>здравоохранении</a:t>
            </a:r>
            <a:r>
              <a:rPr lang="en-US" sz="2000" b="1" dirty="0">
                <a:solidFill>
                  <a:srgbClr val="FF0000"/>
                </a:solidFill>
              </a:rPr>
              <a:t> </a:t>
            </a:r>
            <a:r>
              <a:rPr lang="en-US" sz="2000" b="1" dirty="0" err="1">
                <a:solidFill>
                  <a:srgbClr val="FF0000"/>
                </a:solidFill>
              </a:rPr>
              <a:t>в</a:t>
            </a:r>
            <a:r>
              <a:rPr lang="en-US" sz="2000" b="1" dirty="0">
                <a:solidFill>
                  <a:srgbClr val="FF0000"/>
                </a:solidFill>
              </a:rPr>
              <a:t> </a:t>
            </a:r>
            <a:r>
              <a:rPr lang="en-US" sz="2000" b="1" dirty="0" err="1">
                <a:solidFill>
                  <a:srgbClr val="FF0000"/>
                </a:solidFill>
              </a:rPr>
              <a:t>условиях</a:t>
            </a:r>
            <a:r>
              <a:rPr lang="en-US" sz="2000" b="1" dirty="0">
                <a:solidFill>
                  <a:srgbClr val="FF0000"/>
                </a:solidFill>
              </a:rPr>
              <a:t> </a:t>
            </a:r>
            <a:r>
              <a:rPr lang="en-US" sz="2000" b="1" dirty="0" err="1">
                <a:solidFill>
                  <a:srgbClr val="FF0000"/>
                </a:solidFill>
              </a:rPr>
              <a:t>эпидемии</a:t>
            </a:r>
            <a:r>
              <a:rPr lang="en-US" sz="2000" b="1" dirty="0">
                <a:solidFill>
                  <a:srgbClr val="FF0000"/>
                </a:solidFill>
              </a:rPr>
              <a:t> </a:t>
            </a:r>
            <a:r>
              <a:rPr lang="en-US" sz="2000" b="1" dirty="0" err="1">
                <a:solidFill>
                  <a:srgbClr val="FF0000"/>
                </a:solidFill>
              </a:rPr>
              <a:t>на</a:t>
            </a:r>
            <a:r>
              <a:rPr lang="en-US" sz="2000" b="1" dirty="0">
                <a:solidFill>
                  <a:srgbClr val="FF0000"/>
                </a:solidFill>
              </a:rPr>
              <a:t> </a:t>
            </a:r>
            <a:r>
              <a:rPr lang="en-US" sz="2000" b="1" dirty="0" err="1">
                <a:solidFill>
                  <a:srgbClr val="FF0000"/>
                </a:solidFill>
              </a:rPr>
              <a:t>примере</a:t>
            </a:r>
            <a:r>
              <a:rPr lang="en-US" sz="2000" b="1" dirty="0">
                <a:solidFill>
                  <a:srgbClr val="FF0000"/>
                </a:solidFill>
              </a:rPr>
              <a:t> COVID19</a:t>
            </a:r>
          </a:p>
        </p:txBody>
      </p:sp>
      <p:sp>
        <p:nvSpPr>
          <p:cNvPr id="3" name="TextBox 2">
            <a:extLst>
              <a:ext uri="{FF2B5EF4-FFF2-40B4-BE49-F238E27FC236}">
                <a16:creationId xmlns:a16="http://schemas.microsoft.com/office/drawing/2014/main" id="{1CAACB0E-51D7-BB4D-9BA9-9D5E88E43C12}"/>
              </a:ext>
            </a:extLst>
          </p:cNvPr>
          <p:cNvSpPr txBox="1"/>
          <p:nvPr/>
        </p:nvSpPr>
        <p:spPr>
          <a:xfrm>
            <a:off x="81518" y="2852936"/>
            <a:ext cx="2847370" cy="3075843"/>
          </a:xfrm>
          <a:prstGeom prst="rect">
            <a:avLst/>
          </a:prstGeom>
        </p:spPr>
        <p:txBody>
          <a:bodyPr vert="horz" lIns="91440" tIns="45720" rIns="91440" bIns="45720" rtlCol="0" anchor="ctr">
            <a:noAutofit/>
          </a:bodyPr>
          <a:lstStyle/>
          <a:p>
            <a:pPr indent="-228600" algn="just" defTabSz="914400">
              <a:lnSpc>
                <a:spcPct val="120000"/>
              </a:lnSpc>
              <a:spcAft>
                <a:spcPts val="600"/>
              </a:spcAft>
              <a:buClr>
                <a:schemeClr val="tx1"/>
              </a:buClr>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Features of personnel management in healthcare in an epidemic on the example of COVID19. According to the head of WHO, in order to not face the return of the epidemic after quarantine removal, a number of conditions must be met. Among them are mass testing and training of medical personnel. Equally important is the mobilization of authorities. Unfortunately, not all of these measures are easy to perform.</a:t>
            </a:r>
          </a:p>
        </p:txBody>
      </p:sp>
      <p:sp>
        <p:nvSpPr>
          <p:cNvPr id="4" name="TextBox 3"/>
          <p:cNvSpPr txBox="1"/>
          <p:nvPr/>
        </p:nvSpPr>
        <p:spPr>
          <a:xfrm>
            <a:off x="5436096" y="3994110"/>
            <a:ext cx="2345899" cy="1431161"/>
          </a:xfrm>
          <a:prstGeom prst="rect">
            <a:avLst/>
          </a:prstGeom>
          <a:noFill/>
        </p:spPr>
        <p:txBody>
          <a:bodyPr wrap="none" rtlCol="0">
            <a:spAutoFit/>
          </a:bodyPr>
          <a:lstStyle/>
          <a:p>
            <a:pPr>
              <a:spcAft>
                <a:spcPts val="600"/>
              </a:spcAft>
            </a:pPr>
            <a:r>
              <a:rPr lang="en-US" dirty="0"/>
              <a:t>Alex</a:t>
            </a:r>
            <a:r>
              <a:rPr lang="ru-RU" dirty="0"/>
              <a:t> </a:t>
            </a:r>
            <a:r>
              <a:rPr lang="en-US" dirty="0"/>
              <a:t>Aizikovich,</a:t>
            </a:r>
          </a:p>
          <a:p>
            <a:pPr>
              <a:spcAft>
                <a:spcPts val="600"/>
              </a:spcAft>
            </a:pPr>
            <a:r>
              <a:rPr lang="en-US" dirty="0"/>
              <a:t>MD</a:t>
            </a:r>
            <a:r>
              <a:rPr lang="ru-RU" dirty="0"/>
              <a:t> </a:t>
            </a:r>
            <a:r>
              <a:rPr lang="en-US" dirty="0"/>
              <a:t>PgD</a:t>
            </a:r>
            <a:r>
              <a:rPr lang="ru-RU" dirty="0"/>
              <a:t> </a:t>
            </a:r>
            <a:r>
              <a:rPr lang="en-US" dirty="0"/>
              <a:t>MBA</a:t>
            </a:r>
            <a:r>
              <a:rPr lang="ru-RU" dirty="0"/>
              <a:t> </a:t>
            </a:r>
            <a:r>
              <a:rPr lang="en-US" dirty="0"/>
              <a:t>Professor</a:t>
            </a:r>
          </a:p>
          <a:p>
            <a:pPr>
              <a:spcAft>
                <a:spcPts val="600"/>
              </a:spcAft>
            </a:pPr>
            <a:endParaRPr lang="en-US" dirty="0"/>
          </a:p>
          <a:p>
            <a:pPr>
              <a:spcAft>
                <a:spcPts val="600"/>
              </a:spcAft>
            </a:pPr>
            <a:r>
              <a:rPr lang="en-US" dirty="0"/>
              <a:t>23/4/2020</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618518"/>
            <a:ext cx="4894782" cy="1596177"/>
          </a:xfrm>
        </p:spPr>
        <p:txBody>
          <a:bodyPr/>
          <a:lstStyle/>
          <a:p>
            <a:r>
              <a:rPr lang="ru-RU" dirty="0">
                <a:solidFill>
                  <a:srgbClr val="FF0000"/>
                </a:solidFill>
              </a:rPr>
              <a:t>Планы</a:t>
            </a:r>
          </a:p>
        </p:txBody>
      </p:sp>
      <p:sp>
        <p:nvSpPr>
          <p:cNvPr id="3" name="Content Placeholder 2"/>
          <p:cNvSpPr>
            <a:spLocks noGrp="1"/>
          </p:cNvSpPr>
          <p:nvPr>
            <p:ph idx="1"/>
          </p:nvPr>
        </p:nvSpPr>
        <p:spPr>
          <a:xfrm>
            <a:off x="3779912" y="2367094"/>
            <a:ext cx="4678758" cy="3424107"/>
          </a:xfrm>
        </p:spPr>
        <p:txBody>
          <a:bodyPr/>
          <a:lstStyle/>
          <a:p>
            <a:r>
              <a:rPr lang="ru-RU" dirty="0"/>
              <a:t>Новые задачи</a:t>
            </a:r>
          </a:p>
          <a:p>
            <a:r>
              <a:rPr lang="ru-RU" dirty="0"/>
              <a:t>Централизациях здравоохранения</a:t>
            </a:r>
          </a:p>
          <a:p>
            <a:r>
              <a:rPr lang="ru-RU" dirty="0"/>
              <a:t>Изменениех финансирования</a:t>
            </a:r>
          </a:p>
          <a:p>
            <a:r>
              <a:rPr lang="ru-RU" dirty="0"/>
              <a:t>Мобилизация ресурсов</a:t>
            </a:r>
          </a:p>
          <a:p>
            <a:r>
              <a:rPr lang="ru-RU" dirty="0"/>
              <a:t>Исследования и прогнозы</a:t>
            </a:r>
          </a:p>
          <a:p>
            <a:r>
              <a:rPr lang="ru-RU" dirty="0"/>
              <a:t>Оплата труда и поощрения</a:t>
            </a:r>
          </a:p>
          <a:p>
            <a:endParaRPr lang="ru-RU" dirty="0"/>
          </a:p>
        </p:txBody>
      </p:sp>
      <p:sp>
        <p:nvSpPr>
          <p:cNvPr id="4" name="Прямоугольник 3">
            <a:extLst>
              <a:ext uri="{FF2B5EF4-FFF2-40B4-BE49-F238E27FC236}">
                <a16:creationId xmlns:a16="http://schemas.microsoft.com/office/drawing/2014/main" id="{3947A844-6B98-2849-8226-0D36D0CBCE01}"/>
              </a:ext>
            </a:extLst>
          </p:cNvPr>
          <p:cNvSpPr/>
          <p:nvPr/>
        </p:nvSpPr>
        <p:spPr>
          <a:xfrm>
            <a:off x="323528" y="3235128"/>
            <a:ext cx="1872208" cy="3600986"/>
          </a:xfrm>
          <a:prstGeom prst="rect">
            <a:avLst/>
          </a:prstGeom>
        </p:spPr>
        <p:txBody>
          <a:bodyPr wrap="square">
            <a:spAutoFit/>
          </a:bodyPr>
          <a:lstStyle/>
          <a:p>
            <a:pPr algn="just"/>
            <a:r>
              <a:rPr lang="ru-IL" sz="1200" dirty="0">
                <a:latin typeface="Times New Roman" panose="02020603050405020304" pitchFamily="18" charset="0"/>
                <a:cs typeface="Times New Roman" panose="02020603050405020304" pitchFamily="18" charset="0"/>
              </a:rPr>
              <a:t>New challenges</a:t>
            </a:r>
          </a:p>
          <a:p>
            <a:pPr algn="just"/>
            <a:r>
              <a:rPr lang="ru-IL" sz="1200" dirty="0">
                <a:latin typeface="Times New Roman" panose="02020603050405020304" pitchFamily="18" charset="0"/>
                <a:cs typeface="Times New Roman" panose="02020603050405020304" pitchFamily="18" charset="0"/>
              </a:rPr>
              <a:t>Health centralizations</a:t>
            </a:r>
          </a:p>
          <a:p>
            <a:pPr algn="just"/>
            <a:r>
              <a:rPr lang="ru-IL" sz="1200" dirty="0">
                <a:latin typeface="Times New Roman" panose="02020603050405020304" pitchFamily="18" charset="0"/>
                <a:cs typeface="Times New Roman" panose="02020603050405020304" pitchFamily="18" charset="0"/>
              </a:rPr>
              <a:t>Financing changes</a:t>
            </a:r>
          </a:p>
          <a:p>
            <a:pPr algn="just"/>
            <a:r>
              <a:rPr lang="ru-IL" sz="1200" dirty="0">
                <a:latin typeface="Times New Roman" panose="02020603050405020304" pitchFamily="18" charset="0"/>
                <a:cs typeface="Times New Roman" panose="02020603050405020304" pitchFamily="18" charset="0"/>
              </a:rPr>
              <a:t>Resource mobilization</a:t>
            </a:r>
          </a:p>
          <a:p>
            <a:pPr algn="just"/>
            <a:r>
              <a:rPr lang="ru-IL" sz="1200" dirty="0">
                <a:latin typeface="Times New Roman" panose="02020603050405020304" pitchFamily="18" charset="0"/>
                <a:cs typeface="Times New Roman" panose="02020603050405020304" pitchFamily="18" charset="0"/>
              </a:rPr>
              <a:t>Research and Forecasts</a:t>
            </a:r>
          </a:p>
          <a:p>
            <a:pPr algn="just"/>
            <a:r>
              <a:rPr lang="ru-IL" sz="1200" dirty="0">
                <a:latin typeface="Times New Roman" panose="02020603050405020304" pitchFamily="18" charset="0"/>
                <a:cs typeface="Times New Roman" panose="02020603050405020304" pitchFamily="18" charset="0"/>
              </a:rPr>
              <a:t>Remuneration and incentives</a:t>
            </a:r>
            <a:endParaRPr lang="en-US" sz="1200" dirty="0">
              <a:latin typeface="Times New Roman" panose="02020603050405020304" pitchFamily="18" charset="0"/>
              <a:cs typeface="Times New Roman" panose="02020603050405020304" pitchFamily="18" charset="0"/>
            </a:endParaRPr>
          </a:p>
          <a:p>
            <a:pPr algn="just"/>
            <a:r>
              <a:rPr lang="en-GB" sz="1200" dirty="0"/>
              <a:t>The advent of COVID-19 posed challenges for healthcare professionals related to rapid diagnosis and the provision of medical care to patients. Currently, information on the epidemiology, clinical features, prevention and treatment of this disease is limited.</a:t>
            </a:r>
            <a:endParaRPr lang="ru-RU" sz="1200" dirty="0"/>
          </a:p>
          <a:p>
            <a:pPr algn="just"/>
            <a:endParaRPr lang="ru-IL"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6038" y="329401"/>
            <a:ext cx="5398838" cy="578234"/>
          </a:xfrm>
        </p:spPr>
        <p:txBody>
          <a:bodyPr>
            <a:normAutofit fontScale="90000"/>
          </a:bodyPr>
          <a:lstStyle/>
          <a:p>
            <a:r>
              <a:rPr lang="ru-RU" dirty="0">
                <a:solidFill>
                  <a:srgbClr val="FF0000"/>
                </a:solidFill>
              </a:rPr>
              <a:t>Ошибки</a:t>
            </a:r>
          </a:p>
        </p:txBody>
      </p:sp>
      <p:sp>
        <p:nvSpPr>
          <p:cNvPr id="3" name="Content Placeholder 2"/>
          <p:cNvSpPr>
            <a:spLocks noGrp="1"/>
          </p:cNvSpPr>
          <p:nvPr>
            <p:ph idx="1"/>
          </p:nvPr>
        </p:nvSpPr>
        <p:spPr>
          <a:xfrm>
            <a:off x="3419872" y="1628800"/>
            <a:ext cx="5398838" cy="4610682"/>
          </a:xfrm>
        </p:spPr>
        <p:txBody>
          <a:bodyPr>
            <a:normAutofit/>
          </a:bodyPr>
          <a:lstStyle/>
          <a:p>
            <a:r>
              <a:rPr lang="ru-RU" sz="1600" dirty="0">
                <a:latin typeface="Times New Roman" panose="02020603050405020304" pitchFamily="18" charset="0"/>
                <a:cs typeface="Times New Roman" panose="02020603050405020304" pitchFamily="18" charset="0"/>
              </a:rPr>
              <a:t>Психологическая оценка сотрудника без эталона</a:t>
            </a:r>
          </a:p>
          <a:p>
            <a:r>
              <a:rPr lang="ru-RU" sz="1600" dirty="0">
                <a:latin typeface="Times New Roman" panose="02020603050405020304" pitchFamily="18" charset="0"/>
                <a:cs typeface="Times New Roman" panose="02020603050405020304" pitchFamily="18" charset="0"/>
              </a:rPr>
              <a:t>Каждый </a:t>
            </a:r>
            <a:r>
              <a:rPr lang="ru-RU" sz="1600" strike="sngStrike" dirty="0">
                <a:latin typeface="Times New Roman" panose="02020603050405020304" pitchFamily="18" charset="0"/>
                <a:cs typeface="Times New Roman" panose="02020603050405020304" pitchFamily="18" charset="0"/>
              </a:rPr>
              <a:t>человек</a:t>
            </a:r>
            <a:r>
              <a:rPr lang="ru-RU" sz="1600" dirty="0">
                <a:latin typeface="Times New Roman" panose="02020603050405020304" pitchFamily="18" charset="0"/>
                <a:cs typeface="Times New Roman" panose="02020603050405020304" pitchFamily="18" charset="0"/>
              </a:rPr>
              <a:t> должность уникальны</a:t>
            </a:r>
          </a:p>
          <a:p>
            <a:r>
              <a:rPr lang="ru-RU" sz="1600" dirty="0">
                <a:latin typeface="Times New Roman" panose="02020603050405020304" pitchFamily="18" charset="0"/>
                <a:cs typeface="Times New Roman" panose="02020603050405020304" pitchFamily="18" charset="0"/>
              </a:rPr>
              <a:t>"Обще</a:t>
            </a:r>
            <a:r>
              <a:rPr lang="ru-RU" sz="1600" strike="sngStrike" dirty="0">
                <a:latin typeface="Times New Roman" panose="02020603050405020304" pitchFamily="18" charset="0"/>
                <a:cs typeface="Times New Roman" panose="02020603050405020304" pitchFamily="18" charset="0"/>
              </a:rPr>
              <a:t>пусто</a:t>
            </a:r>
            <a:r>
              <a:rPr lang="ru-RU" sz="1600" dirty="0">
                <a:latin typeface="Times New Roman" panose="02020603050405020304" pitchFamily="18" charset="0"/>
                <a:cs typeface="Times New Roman" panose="02020603050405020304" pitchFamily="18" charset="0"/>
              </a:rPr>
              <a:t>словие "  — бич систем компетенций</a:t>
            </a:r>
          </a:p>
          <a:p>
            <a:r>
              <a:rPr lang="ru-RU" sz="1600" dirty="0">
                <a:latin typeface="Times New Roman" panose="02020603050405020304" pitchFamily="18" charset="0"/>
                <a:cs typeface="Times New Roman" panose="02020603050405020304" pitchFamily="18" charset="0"/>
              </a:rPr>
              <a:t>Фрагментарные анализы</a:t>
            </a:r>
          </a:p>
          <a:p>
            <a:r>
              <a:rPr lang="ru-RU" sz="1600" dirty="0">
                <a:latin typeface="Times New Roman" panose="02020603050405020304" pitchFamily="18" charset="0"/>
                <a:cs typeface="Times New Roman" panose="02020603050405020304" pitchFamily="18" charset="0"/>
              </a:rPr>
              <a:t>Насильственное лечение</a:t>
            </a:r>
          </a:p>
          <a:p>
            <a:r>
              <a:rPr lang="ru-RU" sz="1600" dirty="0">
                <a:latin typeface="Times New Roman" panose="02020603050405020304" pitchFamily="18" charset="0"/>
                <a:cs typeface="Times New Roman" panose="02020603050405020304" pitchFamily="18" charset="0"/>
              </a:rPr>
              <a:t>Рецепт без точного диагноза на основе анализов</a:t>
            </a:r>
          </a:p>
          <a:p>
            <a:r>
              <a:rPr lang="ru-RU" sz="1600" strike="sngStrike" dirty="0">
                <a:latin typeface="Times New Roman" panose="02020603050405020304" pitchFamily="18" charset="0"/>
                <a:cs typeface="Times New Roman" panose="02020603050405020304" pitchFamily="18" charset="0"/>
              </a:rPr>
              <a:t>Медицина</a:t>
            </a:r>
            <a:r>
              <a:rPr lang="ru-RU" sz="1600" dirty="0">
                <a:latin typeface="Times New Roman" panose="02020603050405020304" pitchFamily="18" charset="0"/>
                <a:cs typeface="Times New Roman" panose="02020603050405020304" pitchFamily="18" charset="0"/>
              </a:rPr>
              <a:t> оценка или игра в нее?</a:t>
            </a:r>
          </a:p>
          <a:p>
            <a:r>
              <a:rPr lang="ru-RU" sz="1600" strike="sngStrike" dirty="0">
                <a:latin typeface="Times New Roman" panose="02020603050405020304" pitchFamily="18" charset="0"/>
                <a:cs typeface="Times New Roman" panose="02020603050405020304" pitchFamily="18" charset="0"/>
              </a:rPr>
              <a:t>Самолечение</a:t>
            </a:r>
            <a:r>
              <a:rPr lang="ru-RU" sz="1600" dirty="0">
                <a:latin typeface="Times New Roman" panose="02020603050405020304" pitchFamily="18" charset="0"/>
                <a:cs typeface="Times New Roman" panose="02020603050405020304" pitchFamily="18" charset="0"/>
              </a:rPr>
              <a:t> обучение по заявкам трудящихся вредит</a:t>
            </a:r>
          </a:p>
        </p:txBody>
      </p:sp>
      <p:sp>
        <p:nvSpPr>
          <p:cNvPr id="4" name="Прямоугольник 3">
            <a:extLst>
              <a:ext uri="{FF2B5EF4-FFF2-40B4-BE49-F238E27FC236}">
                <a16:creationId xmlns:a16="http://schemas.microsoft.com/office/drawing/2014/main" id="{3EA94BC7-0B0D-9E45-B077-62476BF75D70}"/>
              </a:ext>
            </a:extLst>
          </p:cNvPr>
          <p:cNvSpPr/>
          <p:nvPr/>
        </p:nvSpPr>
        <p:spPr>
          <a:xfrm>
            <a:off x="32399" y="336421"/>
            <a:ext cx="2771800" cy="6324808"/>
          </a:xfrm>
          <a:prstGeom prst="rect">
            <a:avLst/>
          </a:prstGeom>
        </p:spPr>
        <p:txBody>
          <a:bodyPr wrap="square">
            <a:spAutoFit/>
          </a:bodyPr>
          <a:lstStyle/>
          <a:p>
            <a:pPr defTabSz="914400">
              <a:defRPr/>
            </a:pPr>
            <a:r>
              <a:rPr lang="en-GB" sz="900" dirty="0">
                <a:cs typeface="+mj-cs"/>
              </a:rPr>
              <a:t>Sometimes it seems that physicians have more common sense than typical HR professionals. Let's try to draw analogies of working with doctors and HR people.</a:t>
            </a:r>
            <a:endParaRPr lang="ru-RU" sz="900" dirty="0">
              <a:cs typeface="+mj-cs"/>
            </a:endParaRPr>
          </a:p>
          <a:p>
            <a:pPr defTabSz="914400">
              <a:defRPr/>
            </a:pPr>
            <a:r>
              <a:rPr lang="en-GB" sz="900" dirty="0">
                <a:cs typeface="+mj-cs"/>
              </a:rPr>
              <a:t>1-Without a profile of requirements for each specific position, such an assessment would be similar to medical tests without ideal medical standards for a healthy person. Any assessment of the employee must be accompanied by a “couple” in the form of requirements for his position or role.</a:t>
            </a:r>
          </a:p>
          <a:p>
            <a:pPr defTabSz="914400">
              <a:defRPr/>
            </a:pPr>
            <a:r>
              <a:rPr lang="en-GB" sz="900" dirty="0">
                <a:cs typeface="+mj-cs"/>
              </a:rPr>
              <a:t>2-The only set of competencies for all posts or even for their group leads to the impossibility of clearly developing development plans, selection and, in fact, the futility of a subsequent evaluation. Each position should have its own unique set of personal requirements, since it has a unique set of functions.</a:t>
            </a:r>
            <a:endParaRPr lang="ru-RU" sz="900" dirty="0">
              <a:cs typeface="+mj-cs"/>
            </a:endParaRPr>
          </a:p>
          <a:p>
            <a:pPr defTabSz="914400">
              <a:defRPr/>
            </a:pPr>
            <a:r>
              <a:rPr lang="en-GB" sz="900" dirty="0">
                <a:cs typeface="+mj-cs"/>
              </a:rPr>
              <a:t>3-Too generalized requirements are useless, for example: "communication", "leadership", "professionalism". Each of these concepts can and should be divided into components, the “smaller” the better. Instead of “high body temperature” (a common symptom) - “red throat + runny nose snot”. Instead of inventing “your own” to organize a list of psychological requirements, it is better to use ready-made professional dictionaries of competencies / requirements, not to trust its compilation to amateurs. Development of a conceptual framework is available only to high-level professionals.</a:t>
            </a:r>
          </a:p>
          <a:p>
            <a:pPr defTabSz="914400">
              <a:defRPr/>
            </a:pPr>
            <a:r>
              <a:rPr lang="en-GB" sz="900" dirty="0">
                <a:cs typeface="+mj-cs"/>
              </a:rPr>
              <a:t>4-Assessment of individual competencies (5-10 pieces) is similar to a low-resolution photo - it leads to blurring the focus in the preparation and implementation of  an individual development plan. A 3D computed tomogram is much clearer than a flat 2D X-ray.</a:t>
            </a:r>
          </a:p>
          <a:p>
            <a:pPr defTabSz="914400">
              <a:defRPr/>
            </a:pPr>
            <a:r>
              <a:rPr lang="en-GB" sz="900" dirty="0">
                <a:cs typeface="+mj-cs"/>
              </a:rPr>
              <a:t>5-Training and development of a person’s personal competencies is impossible without his personal consent /motivation. The approach “assess competencies - write out in absentia </a:t>
            </a:r>
            <a:r>
              <a:rPr lang="he-IL" sz="900" dirty="0">
                <a:cs typeface="+mj-cs"/>
              </a:rPr>
              <a:t>„</a:t>
            </a:r>
            <a:r>
              <a:rPr lang="en-GB" sz="900" dirty="0">
                <a:cs typeface="+mj-cs"/>
              </a:rPr>
              <a:t>IDP” - make it complete" 100% will not work.</a:t>
            </a:r>
          </a:p>
          <a:p>
            <a:pPr defTabSz="914400">
              <a:defRPr/>
            </a:pPr>
            <a:r>
              <a:rPr lang="en-GB" sz="900" dirty="0">
                <a:cs typeface="+mj-cs"/>
              </a:rPr>
              <a:t>6-IDP (individual development plan) without a deep accurate personal assessment leads the IUD (imitation of violent activity) to superficiality, like a diagnosis without analysis.</a:t>
            </a:r>
          </a:p>
          <a:p>
            <a:pPr defTabSz="914400">
              <a:defRPr/>
            </a:pPr>
            <a:r>
              <a:rPr lang="en-GB" sz="900" dirty="0">
                <a:cs typeface="+mj-cs"/>
              </a:rPr>
              <a:t>7-Training should fit into the evaluation criteria like a prescription in a pharmacy with a diagnosis. Learning without an explicit purpose is bad for the organization. You spend mediocre money on training. </a:t>
            </a:r>
            <a:endParaRPr lang="ru-RU" sz="900" dirty="0">
              <a:cs typeface="+mj-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618519"/>
            <a:ext cx="5182814" cy="1010282"/>
          </a:xfrm>
        </p:spPr>
        <p:txBody>
          <a:bodyPr/>
          <a:lstStyle/>
          <a:p>
            <a:r>
              <a:rPr lang="ru-RU" dirty="0">
                <a:solidFill>
                  <a:srgbClr val="FF0000"/>
                </a:solidFill>
              </a:rPr>
              <a:t>Необходимо учесть</a:t>
            </a:r>
            <a:r>
              <a:rPr lang="en-US" dirty="0">
                <a:solidFill>
                  <a:srgbClr val="FF0000"/>
                </a:solidFill>
              </a:rPr>
              <a:t>....</a:t>
            </a:r>
            <a:endParaRPr lang="ru-RU" dirty="0">
              <a:solidFill>
                <a:srgbClr val="FF0000"/>
              </a:solidFill>
            </a:endParaRPr>
          </a:p>
        </p:txBody>
      </p:sp>
      <p:sp>
        <p:nvSpPr>
          <p:cNvPr id="3" name="Content Placeholder 2"/>
          <p:cNvSpPr>
            <a:spLocks noGrp="1"/>
          </p:cNvSpPr>
          <p:nvPr>
            <p:ph idx="1"/>
          </p:nvPr>
        </p:nvSpPr>
        <p:spPr>
          <a:xfrm>
            <a:off x="3491881" y="1412776"/>
            <a:ext cx="5182814" cy="4826705"/>
          </a:xfrm>
        </p:spPr>
        <p:txBody>
          <a:bodyPr/>
          <a:lstStyle/>
          <a:p>
            <a:r>
              <a:rPr lang="ru-RU" dirty="0"/>
              <a:t>Приоритеты</a:t>
            </a:r>
          </a:p>
          <a:p>
            <a:r>
              <a:rPr lang="ru-RU" dirty="0"/>
              <a:t>Особенности здоровья</a:t>
            </a:r>
          </a:p>
          <a:p>
            <a:r>
              <a:rPr lang="ru-RU" dirty="0"/>
              <a:t>Ошибки планирования</a:t>
            </a:r>
            <a:endParaRPr lang="en-US" dirty="0"/>
          </a:p>
          <a:p>
            <a:r>
              <a:rPr lang="ru-RU" dirty="0"/>
              <a:t>Ошибки прошлого</a:t>
            </a:r>
          </a:p>
          <a:p>
            <a:r>
              <a:rPr lang="ru-RU" dirty="0"/>
              <a:t>____________________________________</a:t>
            </a:r>
          </a:p>
          <a:p>
            <a:r>
              <a:rPr lang="ru-RU" dirty="0"/>
              <a:t>Профессионализм – жёсткая штука. И в медицине особенно.</a:t>
            </a:r>
          </a:p>
        </p:txBody>
      </p:sp>
      <p:sp>
        <p:nvSpPr>
          <p:cNvPr id="4" name="Прямоугольник 3">
            <a:extLst>
              <a:ext uri="{FF2B5EF4-FFF2-40B4-BE49-F238E27FC236}">
                <a16:creationId xmlns:a16="http://schemas.microsoft.com/office/drawing/2014/main" id="{3539BEEF-1744-5C42-AE85-18AF6F87D51F}"/>
              </a:ext>
            </a:extLst>
          </p:cNvPr>
          <p:cNvSpPr/>
          <p:nvPr/>
        </p:nvSpPr>
        <p:spPr>
          <a:xfrm>
            <a:off x="51501" y="1355394"/>
            <a:ext cx="2664296" cy="5478423"/>
          </a:xfrm>
          <a:prstGeom prst="rect">
            <a:avLst/>
          </a:prstGeom>
        </p:spPr>
        <p:txBody>
          <a:bodyPr wrap="square">
            <a:spAutoFit/>
          </a:bodyPr>
          <a:lstStyle/>
          <a:p>
            <a:pPr algn="just"/>
            <a:r>
              <a:rPr lang="en-GB" sz="1000" dirty="0">
                <a:latin typeface="Times New Roman" panose="02020603050405020304" pitchFamily="18" charset="0"/>
                <a:cs typeface="Times New Roman" panose="02020603050405020304" pitchFamily="18" charset="0"/>
              </a:rPr>
              <a:t>Professionalism is a tough thing. And in medicine especially. Decisions by health organizers and officials are made randomly, I would even say hysterically, and it is perfectly obvious that without any plan.</a:t>
            </a:r>
          </a:p>
          <a:p>
            <a:pPr algn="just"/>
            <a:r>
              <a:rPr lang="en-GB" sz="1000" dirty="0">
                <a:latin typeface="Times New Roman" panose="02020603050405020304" pitchFamily="18" charset="0"/>
                <a:cs typeface="Times New Roman" panose="02020603050405020304" pitchFamily="18" charset="0"/>
              </a:rPr>
              <a:t>Society lowered the doctor’s social status “below the baseboard”. This led to an active outflow of personnel from it and a growing personnel deficit, which in some places was already developing into a personnel disaster. And not in the extreme conditions of the epidemic, but in the most ordinary. The personnel decrease exceeds the influx of young specialists. Which, in turn, led to the effect of aging frames; today a quarter of doctors and a third of nurses of pre-retirement and retirement age.</a:t>
            </a:r>
          </a:p>
          <a:p>
            <a:pPr algn="just"/>
            <a:endParaRPr lang="en-GB" sz="1000" dirty="0">
              <a:latin typeface="Times New Roman" panose="02020603050405020304" pitchFamily="18" charset="0"/>
              <a:cs typeface="Times New Roman" panose="02020603050405020304" pitchFamily="18" charset="0"/>
            </a:endParaRPr>
          </a:p>
          <a:p>
            <a:pPr algn="just"/>
            <a:r>
              <a:rPr lang="en-GB" sz="1000" dirty="0">
                <a:latin typeface="Times New Roman" panose="02020603050405020304" pitchFamily="18" charset="0"/>
                <a:cs typeface="Times New Roman" panose="02020603050405020304" pitchFamily="18" charset="0"/>
              </a:rPr>
              <a:t>Well, medicine has never been a "health" profession; the health level of health workers is on average is lower than that of the whole population.</a:t>
            </a:r>
          </a:p>
          <a:p>
            <a:pPr algn="just"/>
            <a:r>
              <a:rPr lang="en-GB" sz="1000" dirty="0">
                <a:latin typeface="Times New Roman" panose="02020603050405020304" pitchFamily="18" charset="0"/>
                <a:cs typeface="Times New Roman" panose="02020603050405020304" pitchFamily="18" charset="0"/>
              </a:rPr>
              <a:t>During the war, the doctor was the first to be protected and saved by the rest of the fighters, even at the cost of their life. Because without a doctor, many will die.</a:t>
            </a:r>
          </a:p>
          <a:p>
            <a:pPr algn="just"/>
            <a:r>
              <a:rPr lang="en-GB" sz="1000" dirty="0">
                <a:latin typeface="Times New Roman" panose="02020603050405020304" pitchFamily="18" charset="0"/>
                <a:cs typeface="Times New Roman" panose="02020603050405020304" pitchFamily="18" charset="0"/>
              </a:rPr>
              <a:t>And it was wise and right to sacrifice a small number of ordinary soldiers for the sake of saving the doctor, who will save and return many to the ranks.</a:t>
            </a:r>
          </a:p>
          <a:p>
            <a:pPr algn="just"/>
            <a:r>
              <a:rPr lang="en-GB" sz="1000" dirty="0">
                <a:latin typeface="Times New Roman" panose="02020603050405020304" pitchFamily="18" charset="0"/>
                <a:cs typeface="Times New Roman" panose="02020603050405020304" pitchFamily="18" charset="0"/>
              </a:rPr>
              <a:t>And now society is urging doctors to sacrifice their lives in one go. A kind of “one-time doctor”.</a:t>
            </a:r>
          </a:p>
          <a:p>
            <a:pPr algn="just"/>
            <a:r>
              <a:rPr lang="en-GB" sz="1000" dirty="0">
                <a:latin typeface="Times New Roman" panose="02020603050405020304" pitchFamily="18" charset="0"/>
                <a:cs typeface="Times New Roman" panose="02020603050405020304" pitchFamily="18" charset="0"/>
              </a:rPr>
              <a:t>This is unprofessional. And did the society deserve such sacrifice on the behalf of doctors?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dirty="0">
                <a:solidFill>
                  <a:srgbClr val="FF0000"/>
                </a:solidFill>
              </a:rPr>
              <a:t>Спасибо!!!</a:t>
            </a:r>
          </a:p>
        </p:txBody>
      </p:sp>
      <p:pic>
        <p:nvPicPr>
          <p:cNvPr id="4" name="Content Placeholder 3" descr="1_yapfiles.ru.gif"/>
          <p:cNvPicPr>
            <a:picLocks noGrp="1" noChangeAspect="1"/>
          </p:cNvPicPr>
          <p:nvPr>
            <p:ph idx="1"/>
          </p:nvPr>
        </p:nvPicPr>
        <p:blipFill>
          <a:blip r:embed="rId2"/>
          <a:stretch>
            <a:fillRect/>
          </a:stretch>
        </p:blipFill>
        <p:spPr>
          <a:xfrm>
            <a:off x="1397000" y="2643981"/>
            <a:ext cx="6350000" cy="2870200"/>
          </a:xfrm>
        </p:spPr>
      </p:pic>
      <p:sp>
        <p:nvSpPr>
          <p:cNvPr id="3" name="Прямоугольник 2">
            <a:extLst>
              <a:ext uri="{FF2B5EF4-FFF2-40B4-BE49-F238E27FC236}">
                <a16:creationId xmlns:a16="http://schemas.microsoft.com/office/drawing/2014/main" id="{EF9C4063-5C21-0E42-84AC-E2280C60B929}"/>
              </a:ext>
            </a:extLst>
          </p:cNvPr>
          <p:cNvSpPr/>
          <p:nvPr/>
        </p:nvSpPr>
        <p:spPr>
          <a:xfrm>
            <a:off x="3994181" y="6054816"/>
            <a:ext cx="1155637" cy="369332"/>
          </a:xfrm>
          <a:prstGeom prst="rect">
            <a:avLst/>
          </a:prstGeom>
        </p:spPr>
        <p:txBody>
          <a:bodyPr wrap="none">
            <a:spAutoFit/>
          </a:bodyPr>
          <a:lstStyle/>
          <a:p>
            <a:r>
              <a:rPr lang="ru-IL"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93" y="171721"/>
            <a:ext cx="7239000" cy="647887"/>
          </a:xfrm>
        </p:spPr>
        <p:txBody>
          <a:bodyPr/>
          <a:lstStyle/>
          <a:p>
            <a:r>
              <a:rPr lang="ru-RU" dirty="0">
                <a:solidFill>
                  <a:srgbClr val="FF0000"/>
                </a:solidFill>
              </a:rPr>
              <a:t>С</a:t>
            </a:r>
            <a:r>
              <a:rPr lang="en-US" dirty="0">
                <a:solidFill>
                  <a:srgbClr val="FF0000"/>
                </a:solidFill>
              </a:rPr>
              <a:t>OVID19</a:t>
            </a:r>
            <a:r>
              <a:rPr lang="ru-RU" dirty="0">
                <a:solidFill>
                  <a:srgbClr val="FF0000"/>
                </a:solidFill>
              </a:rPr>
              <a:t> статистика</a:t>
            </a:r>
          </a:p>
        </p:txBody>
      </p:sp>
      <p:pic>
        <p:nvPicPr>
          <p:cNvPr id="4" name="Picture 3" descr="Снимок экрана 2020-04-23 в 06.29.26.png"/>
          <p:cNvPicPr>
            <a:picLocks noChangeAspect="1"/>
          </p:cNvPicPr>
          <p:nvPr/>
        </p:nvPicPr>
        <p:blipFill>
          <a:blip r:embed="rId3" cstate="print"/>
          <a:stretch>
            <a:fillRect/>
          </a:stretch>
        </p:blipFill>
        <p:spPr>
          <a:xfrm>
            <a:off x="591911" y="1001305"/>
            <a:ext cx="3980089" cy="2142800"/>
          </a:xfrm>
          <a:prstGeom prst="rect">
            <a:avLst/>
          </a:prstGeom>
        </p:spPr>
      </p:pic>
      <p:pic>
        <p:nvPicPr>
          <p:cNvPr id="6" name="Picture 5" descr="Снимок экрана 2020-04-23 в 06.31.27.png"/>
          <p:cNvPicPr>
            <a:picLocks noChangeAspect="1"/>
          </p:cNvPicPr>
          <p:nvPr/>
        </p:nvPicPr>
        <p:blipFill>
          <a:blip r:embed="rId4"/>
          <a:stretch>
            <a:fillRect/>
          </a:stretch>
        </p:blipFill>
        <p:spPr>
          <a:xfrm>
            <a:off x="5138945" y="1637681"/>
            <a:ext cx="3677738" cy="2142800"/>
          </a:xfrm>
          <a:prstGeom prst="rect">
            <a:avLst/>
          </a:prstGeom>
        </p:spPr>
      </p:pic>
      <p:pic>
        <p:nvPicPr>
          <p:cNvPr id="7" name="Picture 6" descr="Снимок экрана 2020-04-23 в 06.44.25.png"/>
          <p:cNvPicPr>
            <a:picLocks noChangeAspect="1"/>
          </p:cNvPicPr>
          <p:nvPr/>
        </p:nvPicPr>
        <p:blipFill>
          <a:blip r:embed="rId5"/>
          <a:stretch>
            <a:fillRect/>
          </a:stretch>
        </p:blipFill>
        <p:spPr>
          <a:xfrm>
            <a:off x="3384262" y="4221088"/>
            <a:ext cx="3677738" cy="2334082"/>
          </a:xfrm>
          <a:prstGeom prst="rect">
            <a:avLst/>
          </a:prstGeom>
        </p:spPr>
      </p:pic>
      <p:sp>
        <p:nvSpPr>
          <p:cNvPr id="8" name="TextBox 7"/>
          <p:cNvSpPr txBox="1"/>
          <p:nvPr/>
        </p:nvSpPr>
        <p:spPr>
          <a:xfrm>
            <a:off x="6572232" y="380037"/>
            <a:ext cx="2571768" cy="276999"/>
          </a:xfrm>
          <a:prstGeom prst="rect">
            <a:avLst/>
          </a:prstGeom>
          <a:noFill/>
        </p:spPr>
        <p:txBody>
          <a:bodyPr wrap="square" rtlCol="0">
            <a:spAutoFit/>
          </a:bodyPr>
          <a:lstStyle/>
          <a:p>
            <a:r>
              <a:rPr lang="en-US" sz="1200" dirty="0">
                <a:solidFill>
                  <a:srgbClr val="0070C0"/>
                </a:solidFill>
                <a:hlinkClick r:id="rId6">
                  <a:extLst>
                    <a:ext uri="{A12FA001-AC4F-418D-AE19-62706E023703}">
                      <ahyp:hlinkClr xmlns:ahyp="http://schemas.microsoft.com/office/drawing/2018/hyperlinkcolor" val="tx"/>
                    </a:ext>
                  </a:extLst>
                </a:hlinkClick>
              </a:rPr>
              <a:t>https://covid19info.live/</a:t>
            </a:r>
            <a:endParaRPr lang="ru-RU" sz="1200" dirty="0">
              <a:solidFill>
                <a:srgbClr val="0070C0"/>
              </a:solidFill>
            </a:endParaRPr>
          </a:p>
        </p:txBody>
      </p:sp>
      <p:sp>
        <p:nvSpPr>
          <p:cNvPr id="3" name="TextBox 2">
            <a:extLst>
              <a:ext uri="{FF2B5EF4-FFF2-40B4-BE49-F238E27FC236}">
                <a16:creationId xmlns:a16="http://schemas.microsoft.com/office/drawing/2014/main" id="{543642A5-CC05-D44A-B121-8ED21B43E58B}"/>
              </a:ext>
            </a:extLst>
          </p:cNvPr>
          <p:cNvSpPr txBox="1"/>
          <p:nvPr/>
        </p:nvSpPr>
        <p:spPr>
          <a:xfrm>
            <a:off x="0" y="3780481"/>
            <a:ext cx="2474016" cy="3231654"/>
          </a:xfrm>
          <a:prstGeom prst="rect">
            <a:avLst/>
          </a:prstGeom>
          <a:noFill/>
        </p:spPr>
        <p:txBody>
          <a:bodyPr wrap="square" rtlCol="0">
            <a:spAutoFit/>
          </a:bodyPr>
          <a:lstStyle/>
          <a:p>
            <a:pPr algn="just"/>
            <a:r>
              <a:rPr lang="ru-RU" sz="1200" dirty="0">
                <a:latin typeface="Times New Roman" panose="02020603050405020304" pitchFamily="18" charset="0"/>
                <a:cs typeface="Times New Roman" panose="02020603050405020304" pitchFamily="18" charset="0"/>
              </a:rPr>
              <a:t>С</a:t>
            </a:r>
            <a:r>
              <a:rPr lang="en-US" sz="1200" dirty="0">
                <a:latin typeface="Times New Roman" panose="02020603050405020304" pitchFamily="18" charset="0"/>
                <a:cs typeface="Times New Roman" panose="02020603050405020304" pitchFamily="18" charset="0"/>
              </a:rPr>
              <a:t>OVID19</a:t>
            </a:r>
          </a:p>
          <a:p>
            <a:pPr algn="just"/>
            <a:r>
              <a:rPr lang="en-GB" sz="1200" dirty="0">
                <a:latin typeface="Times New Roman" panose="02020603050405020304" pitchFamily="18" charset="0"/>
                <a:cs typeface="Times New Roman" panose="02020603050405020304" pitchFamily="18" charset="0"/>
              </a:rPr>
              <a:t>The continued spread of the new coronavirus has prompted the World Health Organization (WHO) to consider whether this epidemic is an emergency of international concern in the field of public health.</a:t>
            </a:r>
            <a:endParaRPr lang="he-IL" sz="1200" dirty="0">
              <a:latin typeface="Times New Roman" panose="02020603050405020304" pitchFamily="18" charset="0"/>
              <a:cs typeface="Times New Roman" panose="02020603050405020304" pitchFamily="18" charset="0"/>
            </a:endParaRPr>
          </a:p>
          <a:p>
            <a:pPr algn="just"/>
            <a:r>
              <a:rPr lang="en-GB" sz="1200" dirty="0">
                <a:latin typeface="Times New Roman" panose="02020603050405020304" pitchFamily="18" charset="0"/>
                <a:cs typeface="Times New Roman" panose="02020603050405020304" pitchFamily="18" charset="0"/>
              </a:rPr>
              <a:t>The new coronavirus continues to spread across the planet. It has already led to the death of almost 200,000 people, and the number of infected is growing. At the same time, many countries and regions impose strict quarantine that should hold back the pandemic</a:t>
            </a:r>
            <a:r>
              <a:rPr lang="he-IL" sz="1200" dirty="0">
                <a:latin typeface="Times New Roman" panose="02020603050405020304" pitchFamily="18" charset="0"/>
                <a:cs typeface="Times New Roman" panose="02020603050405020304" pitchFamily="18" charset="0"/>
              </a:rPr>
              <a:t>.</a:t>
            </a:r>
            <a:endParaRPr lang="ru-RU"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endParaRPr lang="ru-IL"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23928" y="519530"/>
            <a:ext cx="2488198" cy="441284"/>
          </a:xfrm>
        </p:spPr>
        <p:txBody>
          <a:bodyPr anchor="b">
            <a:normAutofit/>
          </a:bodyPr>
          <a:lstStyle/>
          <a:p>
            <a:pPr algn="l"/>
            <a:r>
              <a:rPr lang="ru-RU" sz="1900" dirty="0">
                <a:solidFill>
                  <a:srgbClr val="FF0000"/>
                </a:solidFill>
              </a:rPr>
              <a:t>Рекомендации ВОЗ</a:t>
            </a:r>
          </a:p>
        </p:txBody>
      </p:sp>
      <p:sp>
        <p:nvSpPr>
          <p:cNvPr id="3" name="Content Placeholder 2"/>
          <p:cNvSpPr>
            <a:spLocks noGrp="1"/>
          </p:cNvSpPr>
          <p:nvPr>
            <p:ph idx="1"/>
          </p:nvPr>
        </p:nvSpPr>
        <p:spPr>
          <a:xfrm>
            <a:off x="3734308" y="960814"/>
            <a:ext cx="4685792" cy="4830385"/>
          </a:xfrm>
        </p:spPr>
        <p:txBody>
          <a:bodyPr anchor="ctr">
            <a:normAutofit/>
          </a:bodyPr>
          <a:lstStyle/>
          <a:p>
            <a:r>
              <a:rPr lang="ru-RU" sz="1600" b="1" dirty="0"/>
              <a:t>1. Расширение штата медицинского персонала</a:t>
            </a:r>
            <a:endParaRPr lang="ru-RU" sz="1600" dirty="0"/>
          </a:p>
          <a:p>
            <a:r>
              <a:rPr lang="ru-RU" sz="1600" b="1" dirty="0"/>
              <a:t>2. Внедрение системы, выявляющей каждого заболевшего</a:t>
            </a:r>
            <a:endParaRPr lang="ru-RU" sz="1600" dirty="0"/>
          </a:p>
          <a:p>
            <a:r>
              <a:rPr lang="ru-RU" sz="1600" b="1" dirty="0"/>
              <a:t>3. Массовое производство тестов</a:t>
            </a:r>
            <a:endParaRPr lang="ru-RU" sz="1600" dirty="0"/>
          </a:p>
          <a:p>
            <a:r>
              <a:rPr lang="ru-RU" sz="1600" b="1" dirty="0"/>
              <a:t>4. Создание помещений для лечения и изоляции пациентов</a:t>
            </a:r>
            <a:endParaRPr lang="ru-RU" sz="1600" dirty="0"/>
          </a:p>
          <a:p>
            <a:r>
              <a:rPr lang="ru-RU" sz="1600" b="1" dirty="0"/>
              <a:t>5. Разработка мер по изоляции людей</a:t>
            </a:r>
            <a:endParaRPr lang="ru-RU" sz="1600" dirty="0"/>
          </a:p>
          <a:p>
            <a:r>
              <a:rPr lang="ru-RU" sz="1600" b="1" dirty="0"/>
              <a:t>6. Мобилизация властей</a:t>
            </a:r>
            <a:endParaRPr lang="ru-RU" sz="1600" dirty="0"/>
          </a:p>
          <a:p>
            <a:endParaRPr lang="ru-RU" sz="1600" dirty="0"/>
          </a:p>
        </p:txBody>
      </p:sp>
      <p:sp>
        <p:nvSpPr>
          <p:cNvPr id="4" name="Прямоугольник 3">
            <a:extLst>
              <a:ext uri="{FF2B5EF4-FFF2-40B4-BE49-F238E27FC236}">
                <a16:creationId xmlns:a16="http://schemas.microsoft.com/office/drawing/2014/main" id="{2D2063CA-176D-F644-975C-17265E70B516}"/>
              </a:ext>
            </a:extLst>
          </p:cNvPr>
          <p:cNvSpPr/>
          <p:nvPr/>
        </p:nvSpPr>
        <p:spPr>
          <a:xfrm>
            <a:off x="179512" y="1700808"/>
            <a:ext cx="2195736" cy="4878259"/>
          </a:xfrm>
          <a:prstGeom prst="rect">
            <a:avLst/>
          </a:prstGeom>
        </p:spPr>
        <p:txBody>
          <a:bodyPr wrap="square">
            <a:spAutoFit/>
          </a:bodyPr>
          <a:lstStyle/>
          <a:p>
            <a:pPr algn="just">
              <a:spcAft>
                <a:spcPts val="600"/>
              </a:spcAft>
            </a:pPr>
            <a:r>
              <a:rPr lang="en-GB" sz="1200" dirty="0">
                <a:latin typeface="Times New Roman" panose="02020603050405020304" pitchFamily="18" charset="0"/>
                <a:cs typeface="Times New Roman" panose="02020603050405020304" pitchFamily="18" charset="0"/>
              </a:rPr>
              <a:t>According to WHO Director-General </a:t>
            </a:r>
            <a:r>
              <a:rPr lang="en-GB" sz="1200" dirty="0" err="1">
                <a:latin typeface="Times New Roman" panose="02020603050405020304" pitchFamily="18" charset="0"/>
                <a:cs typeface="Times New Roman" panose="02020603050405020304" pitchFamily="18" charset="0"/>
              </a:rPr>
              <a:t>Tedros</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Adanom</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Gebreisus</a:t>
            </a:r>
            <a:r>
              <a:rPr lang="en-GB" sz="1200" dirty="0">
                <a:latin typeface="Times New Roman" panose="02020603050405020304" pitchFamily="18" charset="0"/>
                <a:cs typeface="Times New Roman" panose="02020603050405020304" pitchFamily="18" charset="0"/>
              </a:rPr>
              <a:t>,  quarantine measures open a second window of opportunity for combating coronavirus. However, they alone will not stop the epidemic. To hasten the victory over COVID-19, WHO recommends that all countries meet six basic steps</a:t>
            </a:r>
            <a:endParaRPr lang="ru-RU" sz="1200" dirty="0">
              <a:latin typeface="Times New Roman" panose="02020603050405020304" pitchFamily="18" charset="0"/>
              <a:cs typeface="Times New Roman" panose="02020603050405020304" pitchFamily="18" charset="0"/>
            </a:endParaRPr>
          </a:p>
          <a:p>
            <a:pPr algn="just">
              <a:spcAft>
                <a:spcPts val="600"/>
              </a:spcAft>
            </a:pPr>
            <a:r>
              <a:rPr lang="en-US" sz="1200" dirty="0">
                <a:latin typeface="Times New Roman" panose="02020603050405020304" pitchFamily="18" charset="0"/>
                <a:cs typeface="Times New Roman" panose="02020603050405020304" pitchFamily="18" charset="0"/>
              </a:rPr>
              <a:t>WHO recommendations</a:t>
            </a:r>
          </a:p>
          <a:p>
            <a:pPr algn="just">
              <a:spcAft>
                <a:spcPts val="600"/>
              </a:spcAft>
            </a:pPr>
            <a:r>
              <a:rPr lang="en-US" sz="1200" dirty="0">
                <a:latin typeface="Times New Roman" panose="02020603050405020304" pitchFamily="18" charset="0"/>
                <a:cs typeface="Times New Roman" panose="02020603050405020304" pitchFamily="18" charset="0"/>
              </a:rPr>
              <a:t>1. The increase in the number of medical personnel</a:t>
            </a:r>
          </a:p>
          <a:p>
            <a:pPr algn="just">
              <a:spcAft>
                <a:spcPts val="600"/>
              </a:spcAft>
            </a:pPr>
            <a:r>
              <a:rPr lang="en-US" sz="1200" dirty="0">
                <a:latin typeface="Times New Roman" panose="02020603050405020304" pitchFamily="18" charset="0"/>
                <a:cs typeface="Times New Roman" panose="02020603050405020304" pitchFamily="18" charset="0"/>
              </a:rPr>
              <a:t>2. Implementation of a system that identifies each patient</a:t>
            </a:r>
          </a:p>
          <a:p>
            <a:pPr algn="just">
              <a:spcAft>
                <a:spcPts val="600"/>
              </a:spcAft>
            </a:pPr>
            <a:r>
              <a:rPr lang="en-US" sz="1200" dirty="0">
                <a:latin typeface="Times New Roman" panose="02020603050405020304" pitchFamily="18" charset="0"/>
                <a:cs typeface="Times New Roman" panose="02020603050405020304" pitchFamily="18" charset="0"/>
              </a:rPr>
              <a:t>3. Mass production tests</a:t>
            </a:r>
          </a:p>
          <a:p>
            <a:pPr algn="just">
              <a:spcAft>
                <a:spcPts val="600"/>
              </a:spcAft>
            </a:pPr>
            <a:r>
              <a:rPr lang="en-US" sz="1200" dirty="0">
                <a:latin typeface="Times New Roman" panose="02020603050405020304" pitchFamily="18" charset="0"/>
                <a:cs typeface="Times New Roman" panose="02020603050405020304" pitchFamily="18" charset="0"/>
              </a:rPr>
              <a:t>4. Creation of facilities for the treatment and isolation of patients</a:t>
            </a:r>
          </a:p>
          <a:p>
            <a:pPr algn="just">
              <a:spcAft>
                <a:spcPts val="600"/>
              </a:spcAft>
            </a:pPr>
            <a:r>
              <a:rPr lang="en-US" sz="1200" dirty="0">
                <a:latin typeface="Times New Roman" panose="02020603050405020304" pitchFamily="18" charset="0"/>
                <a:cs typeface="Times New Roman" panose="02020603050405020304" pitchFamily="18" charset="0"/>
              </a:rPr>
              <a:t>5. Development of measures to isolate people</a:t>
            </a:r>
          </a:p>
          <a:p>
            <a:pPr algn="just">
              <a:spcAft>
                <a:spcPts val="600"/>
              </a:spcAft>
            </a:pPr>
            <a:r>
              <a:rPr lang="en-US" sz="1200" dirty="0">
                <a:latin typeface="Times New Roman" panose="02020603050405020304" pitchFamily="18" charset="0"/>
                <a:cs typeface="Times New Roman" panose="02020603050405020304" pitchFamily="18" charset="0"/>
              </a:rPr>
              <a:t>6. Mobilization of authorities</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618519"/>
            <a:ext cx="6406950" cy="794258"/>
          </a:xfrm>
        </p:spPr>
        <p:txBody>
          <a:bodyPr>
            <a:normAutofit fontScale="90000"/>
          </a:bodyPr>
          <a:lstStyle/>
          <a:p>
            <a:r>
              <a:rPr lang="ru-RU" dirty="0">
                <a:solidFill>
                  <a:srgbClr val="FF0000"/>
                </a:solidFill>
              </a:rPr>
              <a:t>Рынок труда в здравоохранении</a:t>
            </a:r>
          </a:p>
        </p:txBody>
      </p:sp>
      <p:sp>
        <p:nvSpPr>
          <p:cNvPr id="3" name="Content Placeholder 2"/>
          <p:cNvSpPr>
            <a:spLocks noGrp="1"/>
          </p:cNvSpPr>
          <p:nvPr>
            <p:ph idx="1"/>
          </p:nvPr>
        </p:nvSpPr>
        <p:spPr>
          <a:xfrm>
            <a:off x="2965265" y="1916832"/>
            <a:ext cx="5904656" cy="3424107"/>
          </a:xfrm>
        </p:spPr>
        <p:txBody>
          <a:bodyPr/>
          <a:lstStyle/>
          <a:p>
            <a:r>
              <a:rPr lang="ru-RU" i="1" dirty="0"/>
              <a:t>готовимся к увольнениям или набираем персонал?</a:t>
            </a:r>
            <a:endParaRPr lang="ru-RU" dirty="0"/>
          </a:p>
          <a:p>
            <a:r>
              <a:rPr lang="ru-RU" dirty="0"/>
              <a:t>Какие Врачи</a:t>
            </a:r>
            <a:r>
              <a:rPr lang="ru-RU" i="1" dirty="0"/>
              <a:t> нужны - анестезиологи или </a:t>
            </a:r>
            <a:r>
              <a:rPr lang="ru-RU" i="1" dirty="0" err="1"/>
              <a:t>неотатологи</a:t>
            </a:r>
            <a:r>
              <a:rPr lang="ru-RU" i="1" dirty="0"/>
              <a:t>?</a:t>
            </a:r>
          </a:p>
          <a:p>
            <a:r>
              <a:rPr lang="ru-RU" i="1" dirty="0"/>
              <a:t>врачебные специальности - лаборанты или Физиотерапевты?</a:t>
            </a:r>
            <a:endParaRPr lang="ru-RU" dirty="0"/>
          </a:p>
        </p:txBody>
      </p:sp>
      <p:sp>
        <p:nvSpPr>
          <p:cNvPr id="4" name="TextBox 3">
            <a:extLst>
              <a:ext uri="{FF2B5EF4-FFF2-40B4-BE49-F238E27FC236}">
                <a16:creationId xmlns:a16="http://schemas.microsoft.com/office/drawing/2014/main" id="{2A7FA3F9-A910-ED41-889E-4E4E4BFA3488}"/>
              </a:ext>
            </a:extLst>
          </p:cNvPr>
          <p:cNvSpPr txBox="1"/>
          <p:nvPr/>
        </p:nvSpPr>
        <p:spPr>
          <a:xfrm>
            <a:off x="251520" y="3068960"/>
            <a:ext cx="2304256" cy="3970318"/>
          </a:xfrm>
          <a:prstGeom prst="rect">
            <a:avLst/>
          </a:prstGeom>
          <a:noFill/>
        </p:spPr>
        <p:txBody>
          <a:bodyPr wrap="square" rtlCol="0">
            <a:spAutoFit/>
          </a:bodyPr>
          <a:lstStyle/>
          <a:p>
            <a:pPr algn="just"/>
            <a:r>
              <a:rPr lang="en-US" sz="1200" dirty="0">
                <a:latin typeface="Times New Roman" panose="02020603050405020304" pitchFamily="18" charset="0"/>
                <a:cs typeface="Times New Roman" panose="02020603050405020304" pitchFamily="18" charset="0"/>
              </a:rPr>
              <a:t>Job search.</a:t>
            </a:r>
            <a:endParaRPr lang="ru-RU"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ru-RU" sz="1200" dirty="0">
                <a:latin typeface="Times New Roman" panose="02020603050405020304" pitchFamily="18" charset="0"/>
                <a:cs typeface="Times New Roman" panose="02020603050405020304" pitchFamily="18" charset="0"/>
              </a:rPr>
              <a:t>В</a:t>
            </a:r>
            <a:r>
              <a:rPr lang="en-US" sz="1200" dirty="0" err="1">
                <a:latin typeface="Times New Roman" panose="02020603050405020304" pitchFamily="18" charset="0"/>
                <a:cs typeface="Times New Roman" panose="02020603050405020304" pitchFamily="18" charset="0"/>
              </a:rPr>
              <a:t>ismiss</a:t>
            </a:r>
            <a:r>
              <a:rPr lang="en-US" sz="1200" dirty="0">
                <a:latin typeface="Times New Roman" panose="02020603050405020304" pitchFamily="18" charset="0"/>
                <a:cs typeface="Times New Roman" panose="02020603050405020304" pitchFamily="18" charset="0"/>
              </a:rPr>
              <a:t> or employ</a:t>
            </a:r>
            <a:r>
              <a:rPr lang="ru-RU" sz="1200" dirty="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a:p>
            <a:pPr algn="just"/>
            <a:endParaRPr lang="ru-RU"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What medical specialties are in demand now?</a:t>
            </a:r>
          </a:p>
          <a:p>
            <a:pPr algn="just"/>
            <a:r>
              <a:rPr lang="en-GB" sz="1200" dirty="0">
                <a:latin typeface="Times New Roman" panose="02020603050405020304" pitchFamily="18" charset="0"/>
                <a:cs typeface="Times New Roman" panose="02020603050405020304" pitchFamily="18" charset="0"/>
              </a:rPr>
              <a:t>Now they are also actively looking for personnel in the field of medical services. The construction of new infectious diseases hospitals will lead to an increased demand for medical staff — for example, the </a:t>
            </a:r>
            <a:r>
              <a:rPr lang="en-GB" sz="1200" dirty="0" err="1">
                <a:latin typeface="Times New Roman" panose="02020603050405020304" pitchFamily="18" charset="0"/>
                <a:cs typeface="Times New Roman" panose="02020603050405020304" pitchFamily="18" charset="0"/>
              </a:rPr>
              <a:t>SuperJob</a:t>
            </a:r>
            <a:r>
              <a:rPr lang="en-GB" sz="1200" dirty="0">
                <a:latin typeface="Times New Roman" panose="02020603050405020304" pitchFamily="18" charset="0"/>
                <a:cs typeface="Times New Roman" panose="02020603050405020304" pitchFamily="18" charset="0"/>
              </a:rPr>
              <a:t> portal sent a press release on March 31, in which it announced the hiring of medical staff in the new infectious diseases hospital, which will open in April in Moscow. </a:t>
            </a:r>
            <a:endParaRPr lang="ru-RU"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endParaRPr lang="ru-IL"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904" y="618518"/>
            <a:ext cx="4750766" cy="1596177"/>
          </a:xfrm>
        </p:spPr>
        <p:txBody>
          <a:bodyPr>
            <a:normAutofit/>
          </a:bodyPr>
          <a:lstStyle/>
          <a:p>
            <a:r>
              <a:rPr lang="ru-RU" b="1" dirty="0">
                <a:solidFill>
                  <a:srgbClr val="FF0000"/>
                </a:solidFill>
              </a:rPr>
              <a:t>Защитить и сохранить врача</a:t>
            </a:r>
            <a:endParaRPr lang="ru-RU" dirty="0">
              <a:solidFill>
                <a:srgbClr val="FF0000"/>
              </a:solidFill>
            </a:endParaRPr>
          </a:p>
        </p:txBody>
      </p:sp>
      <p:sp>
        <p:nvSpPr>
          <p:cNvPr id="3" name="Content Placeholder 2"/>
          <p:cNvSpPr>
            <a:spLocks noGrp="1"/>
          </p:cNvSpPr>
          <p:nvPr>
            <p:ph idx="1"/>
          </p:nvPr>
        </p:nvSpPr>
        <p:spPr>
          <a:xfrm>
            <a:off x="3563888" y="2367094"/>
            <a:ext cx="4894782" cy="3424107"/>
          </a:xfrm>
        </p:spPr>
        <p:txBody>
          <a:bodyPr/>
          <a:lstStyle/>
          <a:p>
            <a:r>
              <a:rPr lang="ru-RU" b="1" dirty="0"/>
              <a:t>РИСК ЗАРАЖЕНИЯ И ЗАБОЛЕВАНИЯ МЕДИЦИНСКОГО ПЕРСОНАЛА СУЩЕСТВУЕТ НА ВСЕХ ЭТАПАХ ОКАЗАНИЯ ПОМОЩИ</a:t>
            </a:r>
            <a:endParaRPr lang="ru-RU" dirty="0"/>
          </a:p>
          <a:p>
            <a:endParaRPr lang="ru-RU" dirty="0"/>
          </a:p>
        </p:txBody>
      </p:sp>
      <p:sp>
        <p:nvSpPr>
          <p:cNvPr id="4" name="TextBox 3">
            <a:extLst>
              <a:ext uri="{FF2B5EF4-FFF2-40B4-BE49-F238E27FC236}">
                <a16:creationId xmlns:a16="http://schemas.microsoft.com/office/drawing/2014/main" id="{2FB2928C-664C-DF49-B8D5-2CD130D9A97E}"/>
              </a:ext>
            </a:extLst>
          </p:cNvPr>
          <p:cNvSpPr txBox="1"/>
          <p:nvPr/>
        </p:nvSpPr>
        <p:spPr>
          <a:xfrm>
            <a:off x="251520" y="307196"/>
            <a:ext cx="2232248" cy="6555641"/>
          </a:xfrm>
          <a:prstGeom prst="rect">
            <a:avLst/>
          </a:prstGeom>
          <a:noFill/>
        </p:spPr>
        <p:txBody>
          <a:bodyPr wrap="square" rtlCol="0">
            <a:spAutoFit/>
          </a:bodyPr>
          <a:lstStyle/>
          <a:p>
            <a:pPr algn="just"/>
            <a:r>
              <a:rPr lang="en-GB" sz="1200" dirty="0">
                <a:latin typeface="Times New Roman" panose="02020603050405020304" pitchFamily="18" charset="0"/>
                <a:cs typeface="Times New Roman" panose="02020603050405020304" pitchFamily="18" charset="0"/>
              </a:rPr>
              <a:t>In the fight against the coronavirus pandemic, its spread and manifestations in each of the affected countries of the world, medical workers provide an advanced line of </a:t>
            </a:r>
            <a:r>
              <a:rPr lang="en-GB" sz="1200" dirty="0" err="1">
                <a:latin typeface="Times New Roman" panose="02020603050405020304" pitchFamily="18" charset="0"/>
                <a:cs typeface="Times New Roman" panose="02020603050405020304" pitchFamily="18" charset="0"/>
              </a:rPr>
              <a:t>defense</a:t>
            </a:r>
            <a:r>
              <a:rPr lang="en-GB" sz="1200" dirty="0">
                <a:latin typeface="Times New Roman" panose="02020603050405020304" pitchFamily="18" charset="0"/>
                <a:cs typeface="Times New Roman" panose="02020603050405020304" pitchFamily="18" charset="0"/>
              </a:rPr>
              <a:t>. Medical personnel are in the first category of risk of contracting SARS-CoV-2 </a:t>
            </a:r>
            <a:r>
              <a:rPr lang="en-GB" sz="1200" dirty="0" err="1">
                <a:latin typeface="Times New Roman" panose="02020603050405020304" pitchFamily="18" charset="0"/>
                <a:cs typeface="Times New Roman" panose="02020603050405020304" pitchFamily="18" charset="0"/>
              </a:rPr>
              <a:t>betacoronavirus</a:t>
            </a:r>
            <a:r>
              <a:rPr lang="en-GB" sz="1200" dirty="0">
                <a:latin typeface="Times New Roman" panose="02020603050405020304" pitchFamily="18" charset="0"/>
                <a:cs typeface="Times New Roman" panose="02020603050405020304" pitchFamily="18" charset="0"/>
              </a:rPr>
              <a:t> and the development of coronavirus disease 2019 (COVID-19) regardless of age, of presence of concomitant diseases and the immune status of medical personnel.</a:t>
            </a:r>
          </a:p>
          <a:p>
            <a:pPr algn="just"/>
            <a:r>
              <a:rPr lang="en-GB" sz="1200" dirty="0">
                <a:latin typeface="Times New Roman" panose="02020603050405020304" pitchFamily="18" charset="0"/>
                <a:cs typeface="Times New Roman" panose="02020603050405020304" pitchFamily="18" charset="0"/>
              </a:rPr>
              <a:t>WHO data indicates that in 2002-2003 during the outbreak of the SARS epidemic, health workers accounted for 21% of the infected individuals.</a:t>
            </a:r>
          </a:p>
          <a:p>
            <a:pPr algn="just"/>
            <a:r>
              <a:rPr lang="en-GB" sz="1200" dirty="0">
                <a:latin typeface="Times New Roman" panose="02020603050405020304" pitchFamily="18" charset="0"/>
                <a:cs typeface="Times New Roman" panose="02020603050405020304" pitchFamily="18" charset="0"/>
              </a:rPr>
              <a:t>A similar situation occurs among those who treat patients with COVID-19. In Italy, among all the people who confirmed the presence of coronavirus, there were 6,200 doctors. In Spain, there are approximately 6,500, which is 12% of the  infections. In China, it is estimated that approximately 3,300 health workers were infected in early March. In general, about 4-12% of confirmed cases of coronavirus disease 2019 in the world are doctors.</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618518"/>
            <a:ext cx="5614862" cy="1596177"/>
          </a:xfrm>
        </p:spPr>
        <p:txBody>
          <a:bodyPr>
            <a:normAutofit/>
          </a:bodyPr>
          <a:lstStyle/>
          <a:p>
            <a:r>
              <a:rPr lang="ru-RU" b="1" dirty="0">
                <a:solidFill>
                  <a:srgbClr val="FF0000"/>
                </a:solidFill>
              </a:rPr>
              <a:t>РИСК ОПАСНОСТИ</a:t>
            </a:r>
            <a:endParaRPr lang="ru-RU" dirty="0">
              <a:solidFill>
                <a:srgbClr val="FF0000"/>
              </a:solidFill>
            </a:endParaRPr>
          </a:p>
        </p:txBody>
      </p:sp>
      <p:pic>
        <p:nvPicPr>
          <p:cNvPr id="4" name="Content Placeholder 3" descr="slide-2.jpg"/>
          <p:cNvPicPr>
            <a:picLocks noGrp="1" noChangeAspect="1"/>
          </p:cNvPicPr>
          <p:nvPr>
            <p:ph idx="1"/>
          </p:nvPr>
        </p:nvPicPr>
        <p:blipFill>
          <a:blip r:embed="rId3"/>
          <a:stretch>
            <a:fillRect/>
          </a:stretch>
        </p:blipFill>
        <p:spPr>
          <a:xfrm>
            <a:off x="3635896" y="2220577"/>
            <a:ext cx="4568750" cy="3424237"/>
          </a:xfrm>
        </p:spPr>
      </p:pic>
      <p:sp>
        <p:nvSpPr>
          <p:cNvPr id="3" name="TextBox 2">
            <a:extLst>
              <a:ext uri="{FF2B5EF4-FFF2-40B4-BE49-F238E27FC236}">
                <a16:creationId xmlns:a16="http://schemas.microsoft.com/office/drawing/2014/main" id="{20DE829E-7CFD-1749-9144-96F5609D81DD}"/>
              </a:ext>
            </a:extLst>
          </p:cNvPr>
          <p:cNvSpPr txBox="1"/>
          <p:nvPr/>
        </p:nvSpPr>
        <p:spPr>
          <a:xfrm>
            <a:off x="467544" y="3212976"/>
            <a:ext cx="1728192" cy="3416320"/>
          </a:xfrm>
          <a:prstGeom prst="rect">
            <a:avLst/>
          </a:prstGeom>
          <a:noFill/>
        </p:spPr>
        <p:txBody>
          <a:bodyPr wrap="square" rtlCol="0">
            <a:spAutoFit/>
          </a:bodyPr>
          <a:lstStyle/>
          <a:p>
            <a:pPr algn="just"/>
            <a:r>
              <a:rPr lang="en-GB" sz="1200" dirty="0">
                <a:latin typeface="Times New Roman" panose="02020603050405020304" pitchFamily="18" charset="0"/>
                <a:cs typeface="Times New Roman" panose="02020603050405020304" pitchFamily="18" charset="0"/>
              </a:rPr>
              <a:t>From physiological and hygienic positions, the work of medical personnel working in the conditions of overcoming the coronavirus epidemic COVID-19, in accordance with the criteria of the "Hygienic classification of </a:t>
            </a:r>
            <a:r>
              <a:rPr lang="en-GB" sz="1200" dirty="0" err="1">
                <a:latin typeface="Times New Roman" panose="02020603050405020304" pitchFamily="18" charset="0"/>
                <a:cs typeface="Times New Roman" panose="02020603050405020304" pitchFamily="18" charset="0"/>
              </a:rPr>
              <a:t>labor</a:t>
            </a:r>
            <a:r>
              <a:rPr lang="en-GB" sz="1200" dirty="0">
                <a:latin typeface="Times New Roman" panose="02020603050405020304" pitchFamily="18" charset="0"/>
                <a:cs typeface="Times New Roman" panose="02020603050405020304" pitchFamily="18" charset="0"/>
              </a:rPr>
              <a:t> in terms of harmfulness and danger of the factors of the production process, severity and intensity of work", refers to hazardous -(extreme) profession.</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565" y="404664"/>
            <a:ext cx="5686870" cy="1596177"/>
          </a:xfrm>
        </p:spPr>
        <p:txBody>
          <a:bodyPr/>
          <a:lstStyle/>
          <a:p>
            <a:r>
              <a:rPr lang="ru-RU" dirty="0">
                <a:solidFill>
                  <a:srgbClr val="FF0000"/>
                </a:solidFill>
              </a:rPr>
              <a:t>Охрана</a:t>
            </a:r>
            <a:r>
              <a:rPr lang="ru-RU" b="1" dirty="0">
                <a:solidFill>
                  <a:srgbClr val="FF0000"/>
                </a:solidFill>
              </a:rPr>
              <a:t> </a:t>
            </a:r>
            <a:r>
              <a:rPr lang="ru-RU" dirty="0">
                <a:solidFill>
                  <a:srgbClr val="FF0000"/>
                </a:solidFill>
              </a:rPr>
              <a:t>труда</a:t>
            </a:r>
          </a:p>
        </p:txBody>
      </p:sp>
      <p:pic>
        <p:nvPicPr>
          <p:cNvPr id="4" name="Content Placeholder 3" descr="0_7de5fcd29854c3874b198b62bf420056.jpg"/>
          <p:cNvPicPr>
            <a:picLocks noGrp="1" noChangeAspect="1"/>
          </p:cNvPicPr>
          <p:nvPr>
            <p:ph idx="1"/>
          </p:nvPr>
        </p:nvPicPr>
        <p:blipFill>
          <a:blip r:embed="rId3"/>
          <a:stretch>
            <a:fillRect/>
          </a:stretch>
        </p:blipFill>
        <p:spPr>
          <a:xfrm>
            <a:off x="2051720" y="1844824"/>
            <a:ext cx="6182945" cy="2840570"/>
          </a:xfrm>
        </p:spPr>
      </p:pic>
      <p:sp>
        <p:nvSpPr>
          <p:cNvPr id="3" name="Прямоугольник 2">
            <a:extLst>
              <a:ext uri="{FF2B5EF4-FFF2-40B4-BE49-F238E27FC236}">
                <a16:creationId xmlns:a16="http://schemas.microsoft.com/office/drawing/2014/main" id="{E5B9FC0A-4E1A-DE44-AB3C-42C96B44040C}"/>
              </a:ext>
            </a:extLst>
          </p:cNvPr>
          <p:cNvSpPr/>
          <p:nvPr/>
        </p:nvSpPr>
        <p:spPr>
          <a:xfrm>
            <a:off x="179512" y="4734342"/>
            <a:ext cx="2302963" cy="2123658"/>
          </a:xfrm>
          <a:prstGeom prst="rect">
            <a:avLst/>
          </a:prstGeom>
        </p:spPr>
        <p:txBody>
          <a:bodyPr wrap="square">
            <a:spAutoFit/>
          </a:bodyPr>
          <a:lstStyle/>
          <a:p>
            <a:r>
              <a:rPr lang="en-GB" sz="1200" dirty="0">
                <a:latin typeface="Times New Roman" panose="02020603050405020304" pitchFamily="18" charset="0"/>
                <a:cs typeface="Times New Roman" panose="02020603050405020304" pitchFamily="18" charset="0"/>
              </a:rPr>
              <a:t>RESPECTFUL ATTITUDE AND REST – are always a significant reserve in the maintenance of efficiency and the "fighting spirit” of Medical staff and especially during the epidemic.</a:t>
            </a:r>
          </a:p>
          <a:p>
            <a:r>
              <a:rPr lang="en-GB" sz="1200" dirty="0">
                <a:latin typeface="Times New Roman" panose="02020603050405020304" pitchFamily="18" charset="0"/>
                <a:cs typeface="Times New Roman" panose="02020603050405020304" pitchFamily="18" charset="0"/>
              </a:rPr>
              <a:t>A PROTECTIVE LABOR MANAGEMENT SYSTEM IN OUR MEDICAL INDUSTRY IS NOT CREATED</a:t>
            </a:r>
            <a:r>
              <a:rPr lang="he-IL"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YET.</a:t>
            </a:r>
            <a:endParaRPr lang="ru-RU" sz="1200" dirty="0">
              <a:latin typeface="Times New Roman" panose="02020603050405020304" pitchFamily="18" charset="0"/>
              <a:cs typeface="Times New Roman" panose="02020603050405020304" pitchFamily="18" charset="0"/>
            </a:endParaRPr>
          </a:p>
          <a:p>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618518"/>
            <a:ext cx="5542854" cy="1596177"/>
          </a:xfrm>
        </p:spPr>
        <p:txBody>
          <a:bodyPr>
            <a:normAutofit/>
          </a:bodyPr>
          <a:lstStyle/>
          <a:p>
            <a:r>
              <a:rPr lang="ru-RU" dirty="0">
                <a:solidFill>
                  <a:srgbClr val="FF0000"/>
                </a:solidFill>
              </a:rPr>
              <a:t>социальная ответственность</a:t>
            </a:r>
          </a:p>
        </p:txBody>
      </p:sp>
      <p:pic>
        <p:nvPicPr>
          <p:cNvPr id="4" name="Content Placeholder 3" descr="1427297464588.jpg"/>
          <p:cNvPicPr>
            <a:picLocks noGrp="1" noChangeAspect="1"/>
          </p:cNvPicPr>
          <p:nvPr>
            <p:ph idx="1"/>
          </p:nvPr>
        </p:nvPicPr>
        <p:blipFill>
          <a:blip r:embed="rId3"/>
          <a:stretch>
            <a:fillRect/>
          </a:stretch>
        </p:blipFill>
        <p:spPr>
          <a:xfrm>
            <a:off x="3798884" y="2564904"/>
            <a:ext cx="4659786" cy="3424237"/>
          </a:xfrm>
        </p:spPr>
      </p:pic>
      <p:sp>
        <p:nvSpPr>
          <p:cNvPr id="3" name="Прямоугольник 2">
            <a:extLst>
              <a:ext uri="{FF2B5EF4-FFF2-40B4-BE49-F238E27FC236}">
                <a16:creationId xmlns:a16="http://schemas.microsoft.com/office/drawing/2014/main" id="{CB3E2C9A-2B37-7E46-B329-756F2CE9A669}"/>
              </a:ext>
            </a:extLst>
          </p:cNvPr>
          <p:cNvSpPr/>
          <p:nvPr/>
        </p:nvSpPr>
        <p:spPr>
          <a:xfrm>
            <a:off x="251520" y="2996952"/>
            <a:ext cx="1997968" cy="3600986"/>
          </a:xfrm>
          <a:prstGeom prst="rect">
            <a:avLst/>
          </a:prstGeom>
        </p:spPr>
        <p:txBody>
          <a:bodyPr wrap="square">
            <a:spAutoFit/>
          </a:bodyPr>
          <a:lstStyle/>
          <a:p>
            <a:pPr algn="just"/>
            <a:r>
              <a:rPr lang="en-GB" sz="1200" dirty="0">
                <a:latin typeface="Times New Roman" panose="02020603050405020304" pitchFamily="18" charset="0"/>
                <a:cs typeface="Times New Roman" panose="02020603050405020304" pitchFamily="18" charset="0"/>
              </a:rPr>
              <a:t>Today, as the world continues to fight the epidemic, many organizations are actively implementing their social responsibility programs. The basis of social responsibility, which plays a decisive role in the country's economic growth, is the proper conduct of business and the organization of working conditions for employees. In my opinion, during an epidemic, the greater the threat, the more rules must be established to systematically overcome the difficulties that arise.</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618518"/>
            <a:ext cx="5038798" cy="1596177"/>
          </a:xfrm>
        </p:spPr>
        <p:txBody>
          <a:bodyPr/>
          <a:lstStyle/>
          <a:p>
            <a:r>
              <a:rPr lang="ru-RU" dirty="0">
                <a:solidFill>
                  <a:srgbClr val="FF0000"/>
                </a:solidFill>
              </a:rPr>
              <a:t>что</a:t>
            </a:r>
            <a:r>
              <a:rPr lang="ru-RU" b="1" dirty="0">
                <a:solidFill>
                  <a:srgbClr val="FF0000"/>
                </a:solidFill>
              </a:rPr>
              <a:t> </a:t>
            </a:r>
            <a:r>
              <a:rPr lang="ru-RU" dirty="0">
                <a:solidFill>
                  <a:srgbClr val="FF0000"/>
                </a:solidFill>
              </a:rPr>
              <a:t>делать</a:t>
            </a:r>
          </a:p>
        </p:txBody>
      </p:sp>
      <p:sp>
        <p:nvSpPr>
          <p:cNvPr id="3" name="Content Placeholder 2"/>
          <p:cNvSpPr>
            <a:spLocks noGrp="1"/>
          </p:cNvSpPr>
          <p:nvPr>
            <p:ph idx="1"/>
          </p:nvPr>
        </p:nvSpPr>
        <p:spPr>
          <a:xfrm>
            <a:off x="2759594" y="2034211"/>
            <a:ext cx="6408712" cy="4490906"/>
          </a:xfrm>
        </p:spPr>
        <p:txBody>
          <a:bodyPr>
            <a:normAutofit fontScale="47500" lnSpcReduction="20000"/>
          </a:bodyPr>
          <a:lstStyle/>
          <a:p>
            <a:pPr marL="514350" indent="-514350">
              <a:buFont typeface="+mj-lt"/>
              <a:buAutoNum type="arabicPeriod"/>
            </a:pPr>
            <a:r>
              <a:rPr lang="ru-RU" sz="2500" b="1" dirty="0"/>
              <a:t>Формирование команд по принятию решений в чрезвычайных ситуациях</a:t>
            </a:r>
          </a:p>
          <a:p>
            <a:pPr marL="514350" indent="-514350">
              <a:buFont typeface="+mj-lt"/>
              <a:buAutoNum type="arabicPeriod"/>
            </a:pPr>
            <a:r>
              <a:rPr lang="ru-RU" sz="2500" b="1" dirty="0"/>
              <a:t>Оценка рисков и уточнение механизмов, планов экстренного реагирования и разделения рабочих обязанностей  </a:t>
            </a:r>
          </a:p>
          <a:p>
            <a:pPr marL="514350" indent="-514350">
              <a:buFont typeface="+mj-lt"/>
              <a:buAutoNum type="arabicPeriod"/>
            </a:pPr>
            <a:r>
              <a:rPr lang="ru-RU" sz="2500" b="1" dirty="0"/>
              <a:t>Разработка механизма взаимодействия с сотрудниками, пациентами , смежными службами и создание стандартизированных коммуникационных документов  </a:t>
            </a:r>
          </a:p>
          <a:p>
            <a:pPr marL="514350" indent="-514350">
              <a:buFont typeface="+mj-lt"/>
              <a:buAutoNum type="arabicPeriod"/>
            </a:pPr>
            <a:r>
              <a:rPr lang="ru-RU" sz="2500" b="1" dirty="0"/>
              <a:t>Акцент на планах реагирования на риски</a:t>
            </a:r>
          </a:p>
          <a:p>
            <a:pPr marL="514350" indent="-514350">
              <a:buFont typeface="+mj-lt"/>
              <a:buAutoNum type="arabicPeriod"/>
            </a:pPr>
            <a:r>
              <a:rPr lang="ru-RU" sz="2500" b="1" dirty="0"/>
              <a:t>Обеспечение социальной ответственности и управление взаимодействием с заинтересованными сторонами, а также внедрение стратегий устойчивого развития в процесс принятия решений</a:t>
            </a:r>
          </a:p>
          <a:p>
            <a:pPr marL="514350" indent="-514350">
              <a:buFont typeface="+mj-lt"/>
              <a:buAutoNum type="arabicPeriod"/>
            </a:pPr>
            <a:r>
              <a:rPr lang="ru-RU" sz="2500" b="1" dirty="0"/>
              <a:t>Разработка плана управления данными о персонале, информационной безопасностью и конфиденциальными данными  </a:t>
            </a:r>
          </a:p>
          <a:p>
            <a:pPr marL="514350" indent="-514350">
              <a:buFont typeface="+mj-lt"/>
              <a:buAutoNum type="arabicPeriod"/>
            </a:pPr>
            <a:r>
              <a:rPr lang="ru-RU" sz="2500" b="1" dirty="0"/>
              <a:t>Необходимо рассмотреть возможность внесения корректировок в бюджет</a:t>
            </a:r>
          </a:p>
          <a:p>
            <a:pPr marL="514350" indent="-514350">
              <a:buFont typeface="+mj-lt"/>
              <a:buAutoNum type="arabicPeriod"/>
            </a:pPr>
            <a:r>
              <a:rPr lang="ru-RU" sz="2500" b="1" dirty="0"/>
              <a:t>Оптимизация механизмов управления рисками организации  </a:t>
            </a:r>
          </a:p>
          <a:p>
            <a:pPr>
              <a:buNone/>
            </a:pPr>
            <a:r>
              <a:rPr lang="ru-RU" b="1" dirty="0"/>
              <a:t> </a:t>
            </a:r>
            <a:endParaRPr lang="ru-RU" dirty="0"/>
          </a:p>
          <a:p>
            <a:endParaRPr lang="ru-RU" dirty="0"/>
          </a:p>
        </p:txBody>
      </p:sp>
      <p:sp>
        <p:nvSpPr>
          <p:cNvPr id="5" name="Прямоугольник 4">
            <a:extLst>
              <a:ext uri="{FF2B5EF4-FFF2-40B4-BE49-F238E27FC236}">
                <a16:creationId xmlns:a16="http://schemas.microsoft.com/office/drawing/2014/main" id="{4BF86F18-A83F-A74C-A14F-F182169C1594}"/>
              </a:ext>
            </a:extLst>
          </p:cNvPr>
          <p:cNvSpPr/>
          <p:nvPr/>
        </p:nvSpPr>
        <p:spPr>
          <a:xfrm>
            <a:off x="266223" y="996500"/>
            <a:ext cx="2160240" cy="5847755"/>
          </a:xfrm>
          <a:prstGeom prst="rect">
            <a:avLst/>
          </a:prstGeom>
        </p:spPr>
        <p:txBody>
          <a:bodyPr wrap="square">
            <a:spAutoFit/>
          </a:bodyPr>
          <a:lstStyle/>
          <a:p>
            <a:endParaRPr lang="he-IL" sz="1100" dirty="0"/>
          </a:p>
          <a:p>
            <a:r>
              <a:rPr lang="en-GB" sz="1100" dirty="0">
                <a:latin typeface="Times New Roman" panose="02020603050405020304" pitchFamily="18" charset="0"/>
                <a:cs typeface="Times New Roman" panose="02020603050405020304" pitchFamily="18" charset="0"/>
              </a:rPr>
              <a:t>In terms of business continuity planning (BCP) and emergency management in cases of SARS, influenza A (H1N1) virus, Ebola </a:t>
            </a:r>
            <a:r>
              <a:rPr lang="en-GB" sz="1100" dirty="0" err="1">
                <a:latin typeface="Times New Roman" panose="02020603050405020304" pitchFamily="18" charset="0"/>
                <a:cs typeface="Times New Roman" panose="02020603050405020304" pitchFamily="18" charset="0"/>
              </a:rPr>
              <a:t>hemorrhagic</a:t>
            </a:r>
            <a:r>
              <a:rPr lang="en-GB" sz="1100" dirty="0">
                <a:latin typeface="Times New Roman" panose="02020603050405020304" pitchFamily="18" charset="0"/>
                <a:cs typeface="Times New Roman" panose="02020603050405020304" pitchFamily="18" charset="0"/>
              </a:rPr>
              <a:t> fever and other serious infectious diseases, we recommend that companies take the following 8 measures to overcome future uncertainties:</a:t>
            </a:r>
            <a:endParaRPr lang="he-IL" sz="1100" dirty="0">
              <a:latin typeface="Times New Roman" panose="02020603050405020304" pitchFamily="18" charset="0"/>
              <a:cs typeface="Times New Roman" panose="02020603050405020304" pitchFamily="18" charset="0"/>
            </a:endParaRPr>
          </a:p>
          <a:p>
            <a:pPr algn="just"/>
            <a:endParaRPr lang="en-US" sz="1100" dirty="0">
              <a:latin typeface="Times New Roman" panose="02020603050405020304" pitchFamily="18" charset="0"/>
              <a:cs typeface="Times New Roman" panose="02020603050405020304" pitchFamily="18" charset="0"/>
            </a:endParaRPr>
          </a:p>
          <a:p>
            <a:pPr algn="just"/>
            <a:r>
              <a:rPr lang="en-US" sz="1100" dirty="0">
                <a:latin typeface="Times New Roman" panose="02020603050405020304" pitchFamily="18" charset="0"/>
                <a:cs typeface="Times New Roman" panose="02020603050405020304" pitchFamily="18" charset="0"/>
              </a:rPr>
              <a:t>Emergency decision-making teams</a:t>
            </a:r>
          </a:p>
          <a:p>
            <a:pPr algn="just"/>
            <a:r>
              <a:rPr lang="en-US" sz="1100" dirty="0">
                <a:latin typeface="Times New Roman" panose="02020603050405020304" pitchFamily="18" charset="0"/>
                <a:cs typeface="Times New Roman" panose="02020603050405020304" pitchFamily="18" charset="0"/>
              </a:rPr>
              <a:t>Risk assessment and clarification of mechanisms, emergency response plans and separation of work responsibilities</a:t>
            </a:r>
          </a:p>
          <a:p>
            <a:pPr algn="just"/>
            <a:r>
              <a:rPr lang="en-US" sz="1100" dirty="0">
                <a:latin typeface="Times New Roman" panose="02020603050405020304" pitchFamily="18" charset="0"/>
                <a:cs typeface="Times New Roman" panose="02020603050405020304" pitchFamily="18" charset="0"/>
              </a:rPr>
              <a:t>Development of a mechanism for interaction with employees, patients, related services and the creation of standardized communication documents</a:t>
            </a:r>
          </a:p>
          <a:p>
            <a:pPr algn="just"/>
            <a:r>
              <a:rPr lang="en-US" sz="1100" dirty="0">
                <a:latin typeface="Times New Roman" panose="02020603050405020304" pitchFamily="18" charset="0"/>
                <a:cs typeface="Times New Roman" panose="02020603050405020304" pitchFamily="18" charset="0"/>
              </a:rPr>
              <a:t>Focus on risk response plans</a:t>
            </a:r>
          </a:p>
          <a:p>
            <a:pPr algn="just"/>
            <a:r>
              <a:rPr lang="en-US" sz="1100" dirty="0">
                <a:latin typeface="Times New Roman" panose="02020603050405020304" pitchFamily="18" charset="0"/>
                <a:cs typeface="Times New Roman" panose="02020603050405020304" pitchFamily="18" charset="0"/>
              </a:rPr>
              <a:t>Ensuring social responsibility and managing stakeholder engagement, as well as implementing sustainable development strategies in decision making</a:t>
            </a:r>
          </a:p>
          <a:p>
            <a:pPr algn="just"/>
            <a:r>
              <a:rPr lang="en-US" sz="1100" dirty="0">
                <a:latin typeface="Times New Roman" panose="02020603050405020304" pitchFamily="18" charset="0"/>
                <a:cs typeface="Times New Roman" panose="02020603050405020304" pitchFamily="18" charset="0"/>
              </a:rPr>
              <a:t>Develop a plan for managing personnel data, information security and confidential data</a:t>
            </a:r>
          </a:p>
          <a:p>
            <a:pPr algn="just"/>
            <a:r>
              <a:rPr lang="en-US" sz="1100" dirty="0">
                <a:latin typeface="Times New Roman" panose="02020603050405020304" pitchFamily="18" charset="0"/>
                <a:cs typeface="Times New Roman" panose="02020603050405020304" pitchFamily="18" charset="0"/>
              </a:rPr>
              <a:t>Consideration should be given to budget adjustments.</a:t>
            </a:r>
          </a:p>
          <a:p>
            <a:pPr algn="just"/>
            <a:r>
              <a:rPr lang="en-US" sz="1100" dirty="0">
                <a:latin typeface="Times New Roman" panose="02020603050405020304" pitchFamily="18" charset="0"/>
                <a:cs typeface="Times New Roman" panose="02020603050405020304" pitchFamily="18" charset="0"/>
              </a:rPr>
              <a:t>Optimization of organization risk management mechanisms</a:t>
            </a:r>
            <a:endParaRPr lang="ru-IL" sz="1100"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{0906BCD0-5322-A543-92D4-F9522861B176}tf10001073</Template>
  <TotalTime>35</TotalTime>
  <Words>6370</Words>
  <Application>Microsoft Macintosh PowerPoint</Application>
  <PresentationFormat>Экран (4:3)</PresentationFormat>
  <Paragraphs>242</Paragraphs>
  <Slides>13</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Times New Roman</vt:lpstr>
      <vt:lpstr>Tw Cen MT</vt:lpstr>
      <vt:lpstr>Капля</vt:lpstr>
      <vt:lpstr>Особенности управления персоналом в здравоохранении в условиях эпидемии на примере COVID19</vt:lpstr>
      <vt:lpstr>СOVID19 статистика</vt:lpstr>
      <vt:lpstr>Рекомендации ВОЗ</vt:lpstr>
      <vt:lpstr>Рынок труда в здравоохранении</vt:lpstr>
      <vt:lpstr>Защитить и сохранить врача</vt:lpstr>
      <vt:lpstr>РИСК ОПАСНОСТИ</vt:lpstr>
      <vt:lpstr>Охрана труда</vt:lpstr>
      <vt:lpstr>социальная ответственность</vt:lpstr>
      <vt:lpstr>что делать</vt:lpstr>
      <vt:lpstr>Планы</vt:lpstr>
      <vt:lpstr>Ошибки</vt:lpstr>
      <vt:lpstr>Необходимо учесть....</vt:lpstr>
      <vt:lpstr>Спасибо!!!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управления персоналом в здравоохранении в условиях эпидемии на примере COVID19</dc:title>
  <dc:creator>Aizikovich Alexander</dc:creator>
  <cp:lastModifiedBy>Aizikovich Alexander</cp:lastModifiedBy>
  <cp:revision>8</cp:revision>
  <dcterms:created xsi:type="dcterms:W3CDTF">2020-04-23T10:23:24Z</dcterms:created>
  <dcterms:modified xsi:type="dcterms:W3CDTF">2020-04-23T11:01:16Z</dcterms:modified>
</cp:coreProperties>
</file>